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Default Extension="pptx" ContentType="application/vnd.openxmlformats-officedocument.presentationml.presentation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5" r:id="rId1"/>
  </p:sldMasterIdLst>
  <p:notesMasterIdLst>
    <p:notesMasterId r:id="rId18"/>
  </p:notesMasterIdLst>
  <p:handoutMasterIdLst>
    <p:handoutMasterId r:id="rId19"/>
  </p:handoutMasterIdLst>
  <p:sldIdLst>
    <p:sldId id="323" r:id="rId2"/>
    <p:sldId id="424" r:id="rId3"/>
    <p:sldId id="405" r:id="rId4"/>
    <p:sldId id="430" r:id="rId5"/>
    <p:sldId id="429" r:id="rId6"/>
    <p:sldId id="431" r:id="rId7"/>
    <p:sldId id="433" r:id="rId8"/>
    <p:sldId id="436" r:id="rId9"/>
    <p:sldId id="438" r:id="rId10"/>
    <p:sldId id="437" r:id="rId11"/>
    <p:sldId id="440" r:id="rId12"/>
    <p:sldId id="439" r:id="rId13"/>
    <p:sldId id="442" r:id="rId14"/>
    <p:sldId id="441" r:id="rId15"/>
    <p:sldId id="428" r:id="rId16"/>
    <p:sldId id="427" r:id="rId17"/>
  </p:sldIdLst>
  <p:sldSz cx="9144000" cy="6858000" type="screen4x3"/>
  <p:notesSz cx="6742113" cy="9872663"/>
  <p:embeddedFontLst>
    <p:embeddedFont>
      <p:font typeface="HY헤드라인M" pitchFamily="18" charset="-127"/>
      <p:regular r:id="rId20"/>
    </p:embeddedFont>
    <p:embeddedFont>
      <p:font typeface="맑은 고딕" pitchFamily="50" charset="-127"/>
      <p:regular r:id="rId21"/>
      <p:bold r:id="rId22"/>
    </p:embeddedFont>
    <p:embeddedFont>
      <p:font typeface="Arial Unicode MS" pitchFamily="50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4="http://schemas.microsoft.com/office/powerpoint/2010/main" xmlns="" xmlns:p15="http://schemas.microsoft.com/office/powerpoint/2012/main">
        <p15:guide id="1" orient="horz" pos="3110" userDrawn="1">
          <p15:clr>
            <a:srgbClr val="A4A3A4"/>
          </p15:clr>
        </p15:guide>
        <p15:guide id="2" pos="2124" userDrawn="1">
          <p15:clr>
            <a:srgbClr val="A4A3A4"/>
          </p15:clr>
        </p15:guide>
      </p15:notesGuideLst>
    </p:ext>
    <p:ext uri="{EFAFB233-063F-42B5-8137-9DF3F51BA10A}">
      <p15:sldGuideLst xmlns="" xmlns:p14="http://schemas.microsoft.com/office/powerpoint/2010/main" xmlns:p15="http://schemas.microsoft.com/office/powerpoint/2012/main">
        <p15:guide id="1" orient="horz" pos="2158" userDrawn="0">
          <p15:clr>
            <a:srgbClr val="A4A3A4"/>
          </p15:clr>
        </p15:guide>
        <p15:guide id="2" pos="2878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</p:extLst>
  </p:showPr>
  <p:clrMru>
    <a:srgbClr val="7030A0"/>
    <a:srgbClr val="FFFFFF"/>
    <a:srgbClr val="FFC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11" autoAdjust="0"/>
    <p:restoredTop sz="65856" autoAdjust="0"/>
  </p:normalViewPr>
  <p:slideViewPr>
    <p:cSldViewPr snapToObjects="1">
      <p:cViewPr>
        <p:scale>
          <a:sx n="100" d="100"/>
          <a:sy n="100" d="100"/>
        </p:scale>
        <p:origin x="-390" y="1932"/>
      </p:cViewPr>
      <p:guideLst>
        <p:guide orient="horz" pos="2158"/>
        <p:guide pos="2878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Objects="1">
      <p:cViewPr varScale="1">
        <p:scale>
          <a:sx n="81" d="100"/>
          <a:sy n="81" d="100"/>
        </p:scale>
        <p:origin x="-3990" y="-84"/>
      </p:cViewPr>
      <p:guideLst>
        <p:guide orient="horz" pos="2158"/>
        <p:guide pos="287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4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8971" y="0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176EA4-8DB1-437E-BBF8-7630FFE60AF0}" type="datetimeFigureOut">
              <a:rPr lang="ko-KR" altLang="en-US" smtClean="0"/>
              <a:pPr/>
              <a:t>2021-04-10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7316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8971" y="9377316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30930-C343-43C2-92F6-3D29E615A41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09654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F2D320-43C7-4EA1-A92A-ABAF985AB554}" type="datetimeFigureOut">
              <a:rPr lang="ko-KR" altLang="en-US" smtClean="0"/>
              <a:pPr/>
              <a:t>2021-04-10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39775"/>
            <a:ext cx="4935537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4212" y="4689515"/>
            <a:ext cx="539369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7316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8971" y="9377316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3A74C-C224-45C9-A36C-269D17BF478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01644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Hello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In</a:t>
            </a:r>
            <a:r>
              <a:rPr lang="en-US" altLang="ko-KR" baseline="0" dirty="0" smtClean="0"/>
              <a:t> this time, I’ll talk about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Particulate Matter Prediction using</a:t>
            </a:r>
            <a:b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</a:t>
            </a:r>
            <a:r>
              <a:rPr lang="en-US" altLang="ko-KR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LSTM Model.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3A74C-C224-45C9-A36C-269D17BF4783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68119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To compare result</a:t>
            </a:r>
            <a:r>
              <a:rPr lang="en-US" altLang="ko-KR" baseline="0" dirty="0" smtClean="0"/>
              <a:t>, </a:t>
            </a:r>
            <a:r>
              <a:rPr lang="en-US" altLang="ko-KR" dirty="0" smtClean="0"/>
              <a:t>other models have to be proposed.</a:t>
            </a:r>
          </a:p>
          <a:p>
            <a:r>
              <a:rPr lang="en-US" altLang="ko-KR" dirty="0" smtClean="0"/>
              <a:t>First</a:t>
            </a:r>
            <a:r>
              <a:rPr lang="en-US" altLang="ko-KR" baseline="0" dirty="0" smtClean="0"/>
              <a:t> one is CNN model.</a:t>
            </a:r>
          </a:p>
          <a:p>
            <a:r>
              <a:rPr lang="en-US" altLang="ko-KR" baseline="0" dirty="0" smtClean="0"/>
              <a:t>Input raw data is same to </a:t>
            </a:r>
            <a:r>
              <a:rPr lang="en-US" altLang="ko-KR" b="1" dirty="0" err="1" smtClean="0"/>
              <a:t>Convolutional</a:t>
            </a:r>
            <a:r>
              <a:rPr lang="en-US" altLang="ko-KR" b="1" baseline="0" dirty="0" smtClean="0"/>
              <a:t>  LSTM.</a:t>
            </a:r>
          </a:p>
          <a:p>
            <a:r>
              <a:rPr lang="en-US" altLang="ko-KR" b="0" baseline="0" dirty="0" smtClean="0"/>
              <a:t>But shape is different.</a:t>
            </a:r>
          </a:p>
          <a:p>
            <a:r>
              <a:rPr lang="en-US" altLang="ko-KR" baseline="0" dirty="0" smtClean="0"/>
              <a:t>And This model use 1D two </a:t>
            </a:r>
            <a:r>
              <a:rPr lang="en-US" altLang="ko-KR" b="1" dirty="0" err="1" smtClean="0"/>
              <a:t>Convolutional</a:t>
            </a:r>
            <a:r>
              <a:rPr lang="en-US" altLang="ko-KR" b="1" baseline="0" dirty="0" smtClean="0"/>
              <a:t> Layer and one Average Pooling layer.</a:t>
            </a:r>
          </a:p>
          <a:p>
            <a:endParaRPr lang="en-US" altLang="ko-KR" b="1" baseline="0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3A74C-C224-45C9-A36C-269D17BF478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68119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Second</a:t>
            </a:r>
            <a:r>
              <a:rPr lang="en-US" altLang="ko-KR" baseline="0" dirty="0" smtClean="0"/>
              <a:t> one is LSTM model.</a:t>
            </a:r>
          </a:p>
          <a:p>
            <a:r>
              <a:rPr lang="en-US" altLang="ko-KR" baseline="0" dirty="0" smtClean="0"/>
              <a:t>And This model use  two </a:t>
            </a:r>
            <a:r>
              <a:rPr lang="en-US" altLang="ko-KR" b="1" baseline="0" dirty="0" smtClean="0"/>
              <a:t>LSTM Layer, one is </a:t>
            </a:r>
            <a:r>
              <a:rPr lang="en-US" altLang="ko-KR" dirty="0" smtClean="0"/>
              <a:t>encoder and the other is decoder.</a:t>
            </a:r>
          </a:p>
          <a:p>
            <a:endParaRPr lang="en-US" altLang="ko-KR" b="1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3A74C-C224-45C9-A36C-269D17BF478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68119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I compare</a:t>
            </a:r>
            <a:r>
              <a:rPr lang="en-US" altLang="ko-KR" baseline="0" dirty="0" smtClean="0"/>
              <a:t> the result with All Model.</a:t>
            </a:r>
          </a:p>
          <a:p>
            <a:r>
              <a:rPr lang="en-US" dirty="0" smtClean="0">
                <a:solidFill>
                  <a:srgbClr val="000000"/>
                </a:solidFill>
                <a:ea typeface="맑은 고딕"/>
                <a:cs typeface="맑은 고딕"/>
              </a:rPr>
              <a:t>Average RSME </a:t>
            </a:r>
            <a:r>
              <a:rPr lang="en-US" altLang="ko-KR" dirty="0" smtClean="0"/>
              <a:t>is derived from 91 of PM stations data.</a:t>
            </a:r>
          </a:p>
          <a:p>
            <a:pPr>
              <a:buFontTx/>
              <a:buChar char="-"/>
            </a:pPr>
            <a:r>
              <a:rPr lang="en-US" altLang="ko-KR" dirty="0" smtClean="0"/>
              <a:t> RMSE(min), RMSE(max), RMSE(median) are derived from</a:t>
            </a:r>
          </a:p>
          <a:p>
            <a:r>
              <a:rPr lang="en-US" altLang="ko-KR" dirty="0" smtClean="0"/>
              <a:t> three different stations which show min, max, median RMSE separately</a:t>
            </a:r>
          </a:p>
          <a:p>
            <a:r>
              <a:rPr lang="en-US" altLang="ko-KR" dirty="0" smtClean="0"/>
              <a:t>All </a:t>
            </a:r>
            <a:r>
              <a:rPr lang="en-US" altLang="ko-KR" dirty="0" err="1" smtClean="0">
                <a:solidFill>
                  <a:srgbClr val="FF0000"/>
                </a:solidFill>
              </a:rPr>
              <a:t>Convolutional</a:t>
            </a:r>
            <a:r>
              <a:rPr lang="en-US" altLang="ko-KR" dirty="0" smtClean="0">
                <a:solidFill>
                  <a:srgbClr val="FF0000"/>
                </a:solidFill>
              </a:rPr>
              <a:t> LSTM Model get</a:t>
            </a:r>
            <a:r>
              <a:rPr lang="en-US" altLang="ko-KR" baseline="0" dirty="0" smtClean="0">
                <a:solidFill>
                  <a:srgbClr val="FF0000"/>
                </a:solidFill>
              </a:rPr>
              <a:t> better result then other model ,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Especially,</a:t>
            </a:r>
            <a:r>
              <a:rPr lang="en-US" altLang="ko-KR" baseline="0" dirty="0" smtClean="0">
                <a:solidFill>
                  <a:srgbClr val="FF0000"/>
                </a:solidFill>
              </a:rPr>
              <a:t> </a:t>
            </a:r>
            <a:r>
              <a:rPr lang="en-US" altLang="ko-KR" dirty="0" err="1" smtClean="0">
                <a:solidFill>
                  <a:srgbClr val="FF0000"/>
                </a:solidFill>
              </a:rPr>
              <a:t>Convolutional</a:t>
            </a:r>
            <a:r>
              <a:rPr lang="en-US" altLang="ko-KR" dirty="0" smtClean="0">
                <a:solidFill>
                  <a:srgbClr val="FF0000"/>
                </a:solidFill>
              </a:rPr>
              <a:t> LSTM Model with 3x3 kernel get the best result.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But the result is not outstanding.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3A74C-C224-45C9-A36C-269D17BF478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68119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This </a:t>
            </a:r>
            <a:r>
              <a:rPr lang="en-US" altLang="ko-KR" baseline="0" dirty="0" smtClean="0"/>
              <a:t>is graph which show prediction of PM concentration from one station with median RSME.</a:t>
            </a:r>
          </a:p>
          <a:p>
            <a:r>
              <a:rPr lang="en-US" altLang="ko-KR" baseline="0" dirty="0" smtClean="0"/>
              <a:t>LSTM and </a:t>
            </a:r>
            <a:r>
              <a:rPr lang="en-US" altLang="ko-KR" baseline="0" dirty="0" err="1" smtClean="0"/>
              <a:t>ConvLSTM</a:t>
            </a:r>
            <a:r>
              <a:rPr lang="en-US" altLang="ko-KR" baseline="0" dirty="0" smtClean="0"/>
              <a:t> model follow the real-value well.</a:t>
            </a:r>
          </a:p>
          <a:p>
            <a:r>
              <a:rPr lang="en-US" altLang="ko-KR" baseline="0" dirty="0" smtClean="0"/>
              <a:t>CNN show some time-shift effect.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3A74C-C224-45C9-A36C-269D17BF478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68119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Those are </a:t>
            </a:r>
            <a:r>
              <a:rPr lang="en-US" altLang="ko-KR" baseline="0" dirty="0" smtClean="0"/>
              <a:t>graph which show prediction of PM concentration from one station with minimum, maximum RSME.</a:t>
            </a:r>
          </a:p>
          <a:p>
            <a:r>
              <a:rPr lang="en-US" altLang="ko-KR" baseline="0" dirty="0" smtClean="0"/>
              <a:t>In RMSE Max graph, real value go up and down more frequently then other result.</a:t>
            </a:r>
          </a:p>
          <a:p>
            <a:r>
              <a:rPr lang="en-US" altLang="ko-KR" baseline="0" dirty="0" smtClean="0"/>
              <a:t>So prediction is much harder.    </a:t>
            </a:r>
          </a:p>
          <a:p>
            <a:r>
              <a:rPr lang="en-US" altLang="ko-KR" baseline="0" dirty="0" smtClean="0"/>
              <a:t>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3A74C-C224-45C9-A36C-269D17BF478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681191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altLang="ko-KR" dirty="0" smtClean="0">
                <a:solidFill>
                  <a:srgbClr val="FF0000"/>
                </a:solidFill>
                <a:latin typeface="Arial Unicode MS"/>
                <a:ea typeface="Arial Unicode MS"/>
                <a:cs typeface="Arial Unicode MS"/>
              </a:rPr>
              <a:t>Update Model structure and hyper-parameter.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latin typeface="Arial Unicode MS"/>
                <a:ea typeface="Arial Unicode MS"/>
                <a:cs typeface="Arial Unicode MS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Arial Unicode MS"/>
                <a:ea typeface="Arial Unicode MS"/>
                <a:cs typeface="Arial Unicode MS"/>
              </a:rPr>
              <a:t>Optimize fix- method’s weight parameter. </a:t>
            </a:r>
            <a:r>
              <a:rPr lang="en-US" altLang="ko-KR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lang="el-GR" altLang="ko-KR" dirty="0" smtClean="0">
                <a:solidFill>
                  <a:srgbClr val="FF0000"/>
                </a:solidFill>
                <a:latin typeface="Arial Unicode MS"/>
                <a:ea typeface="Arial Unicode MS"/>
                <a:cs typeface="Arial Unicode MS"/>
              </a:rPr>
              <a:t>α</a:t>
            </a:r>
            <a:r>
              <a:rPr lang="en-US" altLang="ko-KR" dirty="0" smtClean="0">
                <a:solidFill>
                  <a:srgbClr val="FF0000"/>
                </a:solidFill>
                <a:latin typeface="Arial Unicode MS"/>
                <a:ea typeface="Arial Unicode MS"/>
                <a:cs typeface="Arial Unicode MS"/>
              </a:rPr>
              <a:t> and </a:t>
            </a:r>
            <a:r>
              <a:rPr lang="el-GR" altLang="ko-KR" dirty="0" smtClean="0">
                <a:solidFill>
                  <a:srgbClr val="FF0000"/>
                </a:solidFill>
                <a:latin typeface="Arial Unicode MS"/>
                <a:ea typeface="Arial Unicode MS"/>
                <a:cs typeface="Arial Unicode MS"/>
              </a:rPr>
              <a:t>β</a:t>
            </a:r>
            <a:r>
              <a:rPr lang="en-US" altLang="ko-KR" dirty="0" smtClean="0">
                <a:solidFill>
                  <a:srgbClr val="FF0000"/>
                </a:solidFill>
                <a:latin typeface="Arial Unicode MS"/>
                <a:ea typeface="Arial Unicode MS"/>
                <a:cs typeface="Arial Unicode MS"/>
              </a:rPr>
              <a:t>).</a:t>
            </a:r>
          </a:p>
          <a:p>
            <a:pPr>
              <a:buFontTx/>
              <a:buChar char="-"/>
            </a:pPr>
            <a:r>
              <a:rPr lang="en-US" altLang="ko-KR" dirty="0" smtClean="0">
                <a:latin typeface="Arial Unicode MS"/>
                <a:ea typeface="Arial Unicode MS"/>
                <a:cs typeface="Arial Unicode MS"/>
              </a:rPr>
              <a:t> Compare more Model (such as CNN-LSTM model) to verify the result.</a:t>
            </a:r>
          </a:p>
          <a:p>
            <a:pPr>
              <a:buFontTx/>
              <a:buChar char="-"/>
            </a:pPr>
            <a:r>
              <a:rPr lang="en-US" altLang="ko-KR" dirty="0" smtClean="0">
                <a:latin typeface="Arial Unicode MS"/>
                <a:ea typeface="Arial Unicode MS"/>
                <a:cs typeface="Arial Unicode MS"/>
              </a:rPr>
              <a:t> Compare result by using different fixed dataset to verify the effect of fixing methods. </a:t>
            </a:r>
            <a:br>
              <a:rPr lang="en-US" altLang="ko-KR" dirty="0" smtClean="0">
                <a:latin typeface="Arial Unicode MS"/>
                <a:ea typeface="Arial Unicode MS"/>
                <a:cs typeface="Arial Unicode MS"/>
              </a:rPr>
            </a:br>
            <a:r>
              <a:rPr lang="en-US" altLang="ko-KR" dirty="0" smtClean="0">
                <a:latin typeface="Arial Unicode MS"/>
                <a:ea typeface="Arial Unicode MS"/>
                <a:cs typeface="Arial Unicode MS"/>
              </a:rPr>
              <a:t>(</a:t>
            </a:r>
            <a:r>
              <a:rPr lang="en-US" altLang="ko-KR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Forward-fix &amp; </a:t>
            </a:r>
            <a:r>
              <a:rPr kumimoji="1" lang="en-US" altLang="ko-KR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IDW &amp; IDW+</a:t>
            </a:r>
            <a:r>
              <a:rPr lang="en-US" altLang="ko-KR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Forward-fix )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3A74C-C224-45C9-A36C-269D17BF4783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68119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3A74C-C224-45C9-A36C-269D17BF4783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 concept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this project is </a:t>
            </a:r>
            <a:r>
              <a:rPr lang="en-US" altLang="ko-KR" b="1" dirty="0" err="1" smtClean="0"/>
              <a:t>Convolutional</a:t>
            </a:r>
            <a:r>
              <a:rPr lang="en-US" altLang="ko-KR" b="1" dirty="0" smtClean="0"/>
              <a:t>-LSTM.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/>
              <a:t>As</a:t>
            </a:r>
            <a:r>
              <a:rPr lang="en-US" altLang="ko-KR" b="1" baseline="0" dirty="0" smtClean="0"/>
              <a:t> I said, LSTM is used to predict time series data.</a:t>
            </a:r>
            <a:endParaRPr lang="en-US" sz="1200" b="1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cell state and 3 kind of gate to predict much longer data then RNN.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But,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 can not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catpure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spatial data well.</a:t>
            </a:r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because input data format have to be unfold 1D vector. So all the spatial information will be lost During this process</a:t>
            </a:r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Convolutional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LSTM 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capture spatial feature well by using 3D input tensor that contain spatial information.</a:t>
            </a:r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This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replace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hamard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operator on LSTM equation to convolution operator to get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spaital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feature.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3A74C-C224-45C9-A36C-269D17BF478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68119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And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I</a:t>
            </a:r>
            <a:r>
              <a:rPr lang="en-US" altLang="ko-KR" baseline="0" dirty="0" smtClean="0"/>
              <a:t> introduce my project process overview.</a:t>
            </a:r>
            <a:endParaRPr lang="en-US" altLang="ko-KR" dirty="0" smtClean="0"/>
          </a:p>
          <a:p>
            <a:r>
              <a:rPr lang="en-US" altLang="ko-KR" sz="12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Used</a:t>
            </a:r>
            <a:r>
              <a:rPr lang="en-US" altLang="ko-KR" sz="1200" baseline="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dataset is </a:t>
            </a:r>
            <a:r>
              <a:rPr lang="en-US" altLang="ko-KR" sz="12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Korea </a:t>
            </a:r>
            <a:r>
              <a:rPr lang="en-US" altLang="ko-KR" sz="120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particulate matter and methodological data </a:t>
            </a:r>
            <a:r>
              <a:rPr lang="en-US" altLang="ko-KR" sz="12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 wide coverage, not just local city.</a:t>
            </a:r>
            <a:endParaRPr lang="en-US" altLang="ko-KR" sz="1200" baseline="0" dirty="0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baseline="0" dirty="0" smtClean="0"/>
              <a:t>And the raw dataset will be pre-processed to apply this data on </a:t>
            </a:r>
            <a:r>
              <a:rPr lang="en-US" altLang="ko-KR" baseline="0" dirty="0" err="1" smtClean="0"/>
              <a:t>Convolutional</a:t>
            </a:r>
            <a:r>
              <a:rPr lang="en-US" altLang="ko-KR" baseline="0" dirty="0" smtClean="0"/>
              <a:t> LSTM.</a:t>
            </a:r>
          </a:p>
          <a:p>
            <a:r>
              <a:rPr lang="en-US" altLang="ko-KR" baseline="0" dirty="0" smtClean="0"/>
              <a:t>After that. Some missing data are fixed by using combination method of IDW and Forward-fix</a:t>
            </a:r>
          </a:p>
          <a:p>
            <a:r>
              <a:rPr lang="en-US" altLang="ko-KR" baseline="0" dirty="0" smtClean="0"/>
              <a:t>Then data-processing is complete,</a:t>
            </a:r>
          </a:p>
          <a:p>
            <a:r>
              <a:rPr lang="en-US" altLang="ko-KR" baseline="0" dirty="0" smtClean="0"/>
              <a:t>Using This processed data, training and testing </a:t>
            </a:r>
            <a:r>
              <a:rPr lang="en-US" altLang="ko-KR" baseline="0" dirty="0" err="1" smtClean="0"/>
              <a:t>Convolutional</a:t>
            </a:r>
            <a:r>
              <a:rPr lang="en-US" altLang="ko-KR" baseline="0" dirty="0" smtClean="0"/>
              <a:t> LSTM model  will be done to get</a:t>
            </a:r>
          </a:p>
          <a:p>
            <a:r>
              <a:rPr lang="en-US" altLang="ko-KR" baseline="0" dirty="0" smtClean="0"/>
              <a:t>PM predicted value of all stations.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3A74C-C224-45C9-A36C-269D17BF478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68119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This</a:t>
            </a:r>
            <a:r>
              <a:rPr lang="en-US" altLang="ko-KR" baseline="0" dirty="0" smtClean="0"/>
              <a:t> is table of input and output dataset.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all data are from </a:t>
            </a:r>
            <a:r>
              <a:rPr lang="en-US" sz="1200" dirty="0" err="1" smtClean="0"/>
              <a:t>Gyeonggi</a:t>
            </a:r>
            <a:r>
              <a:rPr lang="en-US" sz="1200" dirty="0" smtClean="0"/>
              <a:t>, </a:t>
            </a:r>
            <a:r>
              <a:rPr lang="en-US" sz="1200" dirty="0" err="1" smtClean="0"/>
              <a:t>Incheon</a:t>
            </a:r>
            <a:r>
              <a:rPr lang="en-US" sz="1200" dirty="0" smtClean="0"/>
              <a:t>, Seoul stations.</a:t>
            </a:r>
            <a:endParaRPr lang="ko-KR" altLang="en-US" sz="1200" b="1" dirty="0" smtClean="0"/>
          </a:p>
          <a:p>
            <a:r>
              <a:rPr lang="en-US" altLang="ko-KR" dirty="0" smtClean="0"/>
              <a:t>The</a:t>
            </a:r>
            <a:r>
              <a:rPr lang="en-US" altLang="ko-KR" baseline="0" dirty="0" smtClean="0"/>
              <a:t> measurement period is 3 year.</a:t>
            </a:r>
          </a:p>
          <a:p>
            <a:r>
              <a:rPr lang="en-US" altLang="ko-KR" baseline="0" dirty="0" smtClean="0"/>
              <a:t>First and second year data are used to training set.</a:t>
            </a:r>
          </a:p>
          <a:p>
            <a:r>
              <a:rPr lang="en-US" altLang="ko-KR" baseline="0" dirty="0" smtClean="0"/>
              <a:t>And third year data is used to test set.</a:t>
            </a:r>
          </a:p>
          <a:p>
            <a:r>
              <a:rPr lang="en-US" altLang="ko-KR" baseline="0" dirty="0" smtClean="0"/>
              <a:t>Dataset consist of  6  input parameter and 1 output parameter</a:t>
            </a:r>
          </a:p>
          <a:p>
            <a:r>
              <a:rPr lang="en-US" altLang="ko-KR" baseline="0" dirty="0" smtClean="0"/>
              <a:t>One input is past 48-h PM10 concentration from 91 PM stations</a:t>
            </a:r>
          </a:p>
          <a:p>
            <a:r>
              <a:rPr lang="en-US" altLang="ko-KR" baseline="0" dirty="0" smtClean="0"/>
              <a:t>And the other inputs are </a:t>
            </a:r>
            <a:r>
              <a:rPr lang="en-US" altLang="ko-KR" sz="12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methodological</a:t>
            </a:r>
            <a:r>
              <a:rPr lang="en-US" sz="1200" baseline="0" dirty="0" smtClean="0"/>
              <a:t> data such as Temperature humid vapor pressure, wind component from 8 stations.</a:t>
            </a:r>
            <a:endParaRPr lang="en-US" altLang="ko-KR" sz="1200" baseline="0" dirty="0" smtClean="0"/>
          </a:p>
          <a:p>
            <a:r>
              <a:rPr lang="en-US" altLang="ko-KR" sz="1200" baseline="0" dirty="0" smtClean="0"/>
              <a:t>output is </a:t>
            </a:r>
            <a:r>
              <a:rPr lang="en-US" altLang="ko-KR" sz="1200" dirty="0" smtClean="0"/>
              <a:t>Next 4-h PM</a:t>
            </a:r>
            <a:r>
              <a:rPr lang="en-US" altLang="ko-KR" sz="1200" baseline="0" dirty="0" smtClean="0"/>
              <a:t>10 concentration from 91 stations.</a:t>
            </a:r>
          </a:p>
          <a:p>
            <a:pPr latinLnBrk="1"/>
            <a:r>
              <a:rPr lang="en-US" altLang="ko-KR" sz="1200" baseline="0" dirty="0" smtClean="0"/>
              <a:t>Procedure of training and testing is like this.</a:t>
            </a:r>
          </a:p>
          <a:p>
            <a:pPr latinLnBrk="1"/>
            <a:r>
              <a:rPr lang="en-US" altLang="ko-KR" sz="1200" baseline="0" dirty="0" smtClean="0"/>
              <a:t>Each window use past 48-h dataset to predict next 4-h dataset.</a:t>
            </a:r>
          </a:p>
          <a:p>
            <a:pPr latinLnBrk="1"/>
            <a:r>
              <a:rPr lang="en-US" altLang="ko-KR" sz="1200" baseline="0" dirty="0" smtClean="0"/>
              <a:t>1 cell means dataset in one time and it is 3d tensor. </a:t>
            </a:r>
          </a:p>
          <a:p>
            <a:pPr latinLnBrk="1"/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3A74C-C224-45C9-A36C-269D17BF478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68119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1" dirty="0" smtClean="0">
                <a:solidFill>
                  <a:srgbClr val="FF0000"/>
                </a:solidFill>
                <a:ea typeface="맑은 고딕" pitchFamily="50" charset="-127"/>
                <a:cs typeface="Times New Roman" pitchFamily="18" charset="0"/>
              </a:rPr>
              <a:t>Al</a:t>
            </a:r>
            <a:r>
              <a:rPr kumimoji="1" lang="en-US" altLang="ko-KR" b="1" baseline="0" dirty="0" smtClean="0">
                <a:solidFill>
                  <a:srgbClr val="FF0000"/>
                </a:solidFill>
                <a:ea typeface="맑은 고딕" pitchFamily="50" charset="-127"/>
                <a:cs typeface="Times New Roman" pitchFamily="18" charset="0"/>
              </a:rPr>
              <a:t>l input dataset have to be reshaped to 4D tensor.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1" dirty="0" smtClean="0">
                <a:solidFill>
                  <a:srgbClr val="FF0000"/>
                </a:solidFill>
                <a:ea typeface="맑은 고딕" pitchFamily="50" charset="-127"/>
                <a:cs typeface="Times New Roman" pitchFamily="18" charset="0"/>
              </a:rPr>
              <a:t>To</a:t>
            </a:r>
            <a:r>
              <a:rPr kumimoji="1" lang="en-US" altLang="ko-KR" b="1" baseline="0" dirty="0" smtClean="0">
                <a:solidFill>
                  <a:srgbClr val="FF0000"/>
                </a:solidFill>
                <a:ea typeface="맑은 고딕" pitchFamily="50" charset="-127"/>
                <a:cs typeface="Times New Roman" pitchFamily="18" charset="0"/>
              </a:rPr>
              <a:t> do this, </a:t>
            </a:r>
            <a:r>
              <a:rPr kumimoji="1" lang="en-US" altLang="ko-KR" b="1" dirty="0" smtClean="0">
                <a:solidFill>
                  <a:srgbClr val="FF0000"/>
                </a:solidFill>
                <a:ea typeface="맑은 고딕" pitchFamily="50" charset="-127"/>
                <a:cs typeface="Times New Roman" pitchFamily="18" charset="0"/>
              </a:rPr>
              <a:t>latitude and longitude of stations are </a:t>
            </a:r>
            <a:r>
              <a:rPr kumimoji="1" lang="en-US" altLang="ko-KR" b="1" baseline="0" dirty="0" smtClean="0">
                <a:solidFill>
                  <a:srgbClr val="FF0000"/>
                </a:solidFill>
                <a:ea typeface="맑은 고딕" pitchFamily="50" charset="-127"/>
                <a:cs typeface="Times New Roman" pitchFamily="18" charset="0"/>
              </a:rPr>
              <a:t>converted </a:t>
            </a:r>
            <a:r>
              <a:rPr kumimoji="1" lang="en-US" altLang="ko-KR" dirty="0" smtClean="0">
                <a:ea typeface="맑은 고딕" pitchFamily="50" charset="-127"/>
                <a:cs typeface="Times New Roman" pitchFamily="18" charset="0"/>
              </a:rPr>
              <a:t>to </a:t>
            </a:r>
            <a:r>
              <a:rPr kumimoji="1" lang="en-US" altLang="ko-KR" b="1" dirty="0" smtClean="0">
                <a:solidFill>
                  <a:srgbClr val="FF0000"/>
                </a:solidFill>
                <a:ea typeface="맑은 고딕" pitchFamily="50" charset="-127"/>
                <a:cs typeface="Times New Roman" pitchFamily="18" charset="0"/>
              </a:rPr>
              <a:t>TM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b="1" dirty="0" smtClean="0">
                <a:solidFill>
                  <a:srgbClr val="FF0000"/>
                </a:solidFill>
                <a:ea typeface="맑은 고딕" pitchFamily="50" charset="-127"/>
                <a:cs typeface="Times New Roman" pitchFamily="18" charset="0"/>
              </a:rPr>
              <a:t>axis (x, y).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1" dirty="0" smtClean="0">
                <a:solidFill>
                  <a:srgbClr val="FF0000"/>
                </a:solidFill>
                <a:ea typeface="맑은 고딕" pitchFamily="50" charset="-127"/>
                <a:cs typeface="Times New Roman" pitchFamily="18" charset="0"/>
              </a:rPr>
              <a:t>TM</a:t>
            </a:r>
            <a:r>
              <a:rPr lang="en-US" b="1" dirty="0" smtClean="0">
                <a:solidFill>
                  <a:srgbClr val="FF0000"/>
                </a:solidFill>
              </a:rPr>
              <a:t> (Transverse </a:t>
            </a:r>
            <a:r>
              <a:rPr lang="en-US" b="1" dirty="0" err="1" smtClean="0">
                <a:solidFill>
                  <a:srgbClr val="FF0000"/>
                </a:solidFill>
              </a:rPr>
              <a:t>Meractor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r>
              <a:rPr kumimoji="1" lang="en-US" altLang="ko-KR" b="1" dirty="0" smtClean="0">
                <a:solidFill>
                  <a:srgbClr val="FF0000"/>
                </a:solidFill>
                <a:ea typeface="맑은 고딕" pitchFamily="50" charset="-127"/>
                <a:cs typeface="Times New Roman" pitchFamily="18" charset="0"/>
              </a:rPr>
              <a:t> axis (x, y) is</a:t>
            </a:r>
            <a:r>
              <a:rPr kumimoji="1" lang="en-US" altLang="ko-KR" b="1" baseline="0" dirty="0" smtClean="0">
                <a:solidFill>
                  <a:srgbClr val="FF0000"/>
                </a:solidFill>
                <a:ea typeface="맑은 고딕" pitchFamily="50" charset="-127"/>
                <a:cs typeface="Times New Roman" pitchFamily="18" charset="0"/>
              </a:rPr>
              <a:t> used on geography for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Cartesian(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카티션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coordinate system.</a:t>
            </a:r>
            <a:endParaRPr kumimoji="1" lang="en-US" altLang="ko-KR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ea typeface="맑은 고딕" pitchFamily="50" charset="-127"/>
                <a:cs typeface="Times New Roman" pitchFamily="18" charset="0"/>
              </a:rPr>
              <a:t>This TM axis is 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맑은 고딕" pitchFamily="50" charset="-127"/>
                <a:cs typeface="Times New Roman" pitchFamily="18" charset="0"/>
              </a:rPr>
              <a:t>s</a:t>
            </a:r>
            <a:r>
              <a:rPr kumimoji="1" lang="en-US" altLang="ko-K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맑은 고딕" pitchFamily="50" charset="-127"/>
                <a:cs typeface="Times New Roman" pitchFamily="18" charset="0"/>
              </a:rPr>
              <a:t>caled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맑은 고딕" pitchFamily="50" charset="-127"/>
                <a:cs typeface="Times New Roman" pitchFamily="18" charset="0"/>
              </a:rPr>
              <a:t> </a:t>
            </a:r>
            <a:r>
              <a:rPr kumimoji="1" lang="en-US" altLang="ko-K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맑은 고딕" pitchFamily="50" charset="-127"/>
                <a:cs typeface="Times New Roman" pitchFamily="18" charset="0"/>
              </a:rPr>
              <a:t>to matrix column and row</a:t>
            </a: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맑은 고딕" pitchFamily="50" charset="-127"/>
                <a:cs typeface="Times New Roman" pitchFamily="18" charset="0"/>
              </a:rPr>
              <a:t> by using this equation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맑은 고딕" pitchFamily="50" charset="-127"/>
                <a:cs typeface="Times New Roman" pitchFamily="18" charset="0"/>
              </a:rPr>
              <a:t>Then Do </a:t>
            </a:r>
            <a:r>
              <a:rPr kumimoji="1" lang="en-US" altLang="ko-KR" dirty="0" smtClean="0">
                <a:ea typeface="맑은 고딕" pitchFamily="50" charset="-127"/>
                <a:cs typeface="Times New Roman" pitchFamily="18" charset="0"/>
              </a:rPr>
              <a:t>Mapping all dataset to 3D tensors (4D tensor).</a:t>
            </a:r>
            <a:endParaRPr kumimoji="1" lang="en-US" altLang="ko-KR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3A74C-C224-45C9-A36C-269D17BF478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68119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After</a:t>
            </a:r>
            <a:r>
              <a:rPr lang="en-US" altLang="ko-KR" baseline="0" dirty="0" smtClean="0"/>
              <a:t> that, We need to fix missing data.</a:t>
            </a:r>
          </a:p>
          <a:p>
            <a:r>
              <a:rPr lang="en-US" altLang="ko-KR" sz="1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The first reason to fix missing</a:t>
            </a:r>
            <a:r>
              <a:rPr lang="en-US" altLang="ko-KR" sz="1200" b="1" baseline="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data is</a:t>
            </a:r>
          </a:p>
          <a:p>
            <a:r>
              <a:rPr lang="en-US" altLang="ko-KR" sz="1200" b="1" baseline="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to train model more correctly.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Especially,</a:t>
            </a:r>
            <a:r>
              <a:rPr lang="en-US" altLang="ko-KR" sz="1200" b="1" baseline="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Second reason is only applied on </a:t>
            </a:r>
            <a:r>
              <a:rPr lang="en-US" altLang="ko-KR" sz="1200" b="1" dirty="0" err="1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Convolutional</a:t>
            </a:r>
            <a:r>
              <a:rPr lang="en-US" altLang="ko-KR" sz="1200" b="1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LSTM model,</a:t>
            </a:r>
            <a:r>
              <a:rPr lang="en-US" altLang="ko-KR" sz="1200" b="1" baseline="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which all data have to be mapped on 3d tensor.</a:t>
            </a:r>
            <a:endParaRPr lang="en-US" altLang="ko-KR" sz="1200" b="1" dirty="0" smtClean="0">
              <a:solidFill>
                <a:srgbClr val="FF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sz="12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spatial distribution between methodological stations and PM stations is different, </a:t>
            </a:r>
            <a:r>
              <a:rPr lang="en-US" altLang="ko-KR" sz="1200" b="1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so some cell can have partial missing feature</a:t>
            </a:r>
            <a:r>
              <a:rPr lang="en-US" altLang="ko-KR" sz="12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</a:t>
            </a:r>
          </a:p>
          <a:p>
            <a:r>
              <a:rPr lang="en-US" altLang="ko-KR" sz="12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For example one of cell contain</a:t>
            </a:r>
            <a:r>
              <a:rPr lang="en-US" altLang="ko-KR" sz="1200" baseline="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PM concentration but don’t contain </a:t>
            </a:r>
            <a:r>
              <a:rPr lang="en-US" altLang="ko-KR" sz="12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methodological data.</a:t>
            </a:r>
          </a:p>
          <a:p>
            <a:r>
              <a:rPr lang="en-US" altLang="ko-KR" sz="12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Because only</a:t>
            </a:r>
            <a:r>
              <a:rPr lang="en-US" altLang="ko-KR" sz="1200" baseline="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PM station is located on the cell.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3A74C-C224-45C9-A36C-269D17BF478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68119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Generally, There are 2 kind of methods to fix missing data.</a:t>
            </a:r>
          </a:p>
          <a:p>
            <a:r>
              <a:rPr lang="en-US" altLang="ko-KR" baseline="0" dirty="0" smtClean="0"/>
              <a:t>First is </a:t>
            </a:r>
            <a:r>
              <a:rPr lang="en-US" altLang="ko-KR" sz="1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Temporal Fixing,</a:t>
            </a:r>
            <a:r>
              <a:rPr lang="en-US" altLang="ko-KR" sz="1200" b="1" baseline="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Especially  forward-fix.</a:t>
            </a:r>
          </a:p>
          <a:p>
            <a:r>
              <a:rPr lang="en-US" altLang="ko-KR" sz="1200" b="1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This</a:t>
            </a:r>
            <a:r>
              <a:rPr lang="en-US" altLang="ko-KR" sz="1200" b="1" baseline="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method replace missing value </a:t>
            </a:r>
            <a:r>
              <a:rPr lang="en-US" altLang="ko-KR" sz="120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with</a:t>
            </a:r>
            <a:r>
              <a:rPr lang="en-US" altLang="ko-KR" sz="12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latest valid data on own station.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This</a:t>
            </a:r>
            <a:r>
              <a:rPr lang="en-US" altLang="ko-KR" sz="1200" baseline="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is equation of forward-fix. It is really simple.</a:t>
            </a:r>
          </a:p>
          <a:p>
            <a:r>
              <a:rPr lang="en-US" altLang="ko-KR" sz="1200" baseline="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If the measured data is </a:t>
            </a:r>
            <a:r>
              <a:rPr lang="en-US" altLang="ko-KR" sz="1200" baseline="0" dirty="0" err="1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invaild</a:t>
            </a:r>
            <a:r>
              <a:rPr lang="en-US" altLang="ko-KR" sz="1200" baseline="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the data become last </a:t>
            </a:r>
            <a:r>
              <a:rPr lang="en-US" altLang="ko-KR" sz="120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latest valid data.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But if time interval (t- t’) is bigger, the fixing error can be bigger.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Second</a:t>
            </a:r>
            <a:r>
              <a:rPr lang="en-US" altLang="ko-KR" sz="1200" baseline="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is </a:t>
            </a:r>
            <a:r>
              <a:rPr lang="en-US" altLang="ko-KR" sz="1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Spatial Fixing </a:t>
            </a:r>
            <a:r>
              <a:rPr lang="en-US" altLang="ko-KR" sz="1200" b="1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Especially ,</a:t>
            </a:r>
            <a:r>
              <a:rPr lang="en-US" altLang="ko-KR" sz="1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kumimoji="1" lang="en-US" altLang="ko-KR" sz="1200" b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Inverse Distance Weighting.</a:t>
            </a:r>
          </a:p>
          <a:p>
            <a:r>
              <a:rPr lang="en-US" altLang="ko-KR" sz="1200" b="1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This</a:t>
            </a:r>
            <a:r>
              <a:rPr lang="en-US" altLang="ko-KR" sz="1200" b="1" baseline="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method replace missing value </a:t>
            </a:r>
            <a:r>
              <a:rPr lang="en-US" altLang="ko-KR" sz="120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with</a:t>
            </a:r>
            <a:r>
              <a:rPr lang="en-US" altLang="ko-KR" sz="12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weight average of near station’s data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This</a:t>
            </a:r>
            <a:r>
              <a:rPr lang="en-US" altLang="ko-KR" sz="1200" baseline="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is equation of IDW-fix and </a:t>
            </a:r>
          </a:p>
          <a:p>
            <a:r>
              <a:rPr lang="en-US" altLang="ko-KR" sz="1200" baseline="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 denoted IDW estimated value at time t and</a:t>
            </a:r>
          </a:p>
          <a:p>
            <a:r>
              <a:rPr lang="en-US" altLang="ko-KR" sz="1200" baseline="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It is calculated by this equation.</a:t>
            </a:r>
          </a:p>
          <a:p>
            <a:r>
              <a:rPr lang="en-US" altLang="ko-KR" sz="1200" baseline="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 denoted measured value on other station, D is distance between station of estimated value</a:t>
            </a:r>
          </a:p>
          <a:p>
            <a:r>
              <a:rPr lang="en-US" altLang="ko-KR" sz="1200" baseline="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And other </a:t>
            </a:r>
            <a:r>
              <a:rPr lang="en-US" altLang="ko-KR" sz="1200" baseline="0" dirty="0" err="1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station.</a:t>
            </a:r>
            <a:r>
              <a:rPr lang="en-US" altLang="ko-KR" sz="1200" dirty="0" err="1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But</a:t>
            </a:r>
            <a:r>
              <a:rPr lang="en-US" altLang="ko-KR" sz="120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some station can have outstanding measured data, compared to near stations.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endParaRPr lang="en-US" altLang="ko-KR" sz="1200" baseline="0" dirty="0" smtClean="0">
              <a:solidFill>
                <a:srgbClr val="FF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sz="1200" baseline="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</a:p>
          <a:p>
            <a:endParaRPr lang="en-US" altLang="ko-KR" sz="1200" baseline="0" dirty="0" smtClean="0">
              <a:solidFill>
                <a:srgbClr val="FF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endParaRPr lang="en-US" altLang="ko-KR" sz="1200" baseline="0" dirty="0" smtClean="0">
              <a:solidFill>
                <a:srgbClr val="FF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endParaRPr lang="en-US" altLang="ko-KR" sz="1200" dirty="0" smtClean="0">
              <a:solidFill>
                <a:srgbClr val="FF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3A74C-C224-45C9-A36C-269D17BF478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68119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To solve</a:t>
            </a:r>
            <a:r>
              <a:rPr lang="en-US" altLang="ko-KR" baseline="0" dirty="0" smtClean="0"/>
              <a:t> those problem,</a:t>
            </a:r>
          </a:p>
          <a:p>
            <a:r>
              <a:rPr lang="en-US" altLang="ko-KR" sz="12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Spatiotemporal Fixing method is introduced</a:t>
            </a:r>
            <a:r>
              <a:rPr lang="en-US" altLang="ko-KR" sz="1200" b="1" baseline="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on this project.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It is Combination</a:t>
            </a:r>
            <a:r>
              <a:rPr lang="en-US" altLang="ko-KR" sz="1200" baseline="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of</a:t>
            </a:r>
            <a:r>
              <a:rPr lang="en-US" altLang="ko-KR" sz="12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two methods</a:t>
            </a:r>
            <a:r>
              <a:rPr lang="en-US" altLang="ko-KR" sz="1200" baseline="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which I said.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(This</a:t>
            </a:r>
            <a:r>
              <a:rPr lang="en-US" altLang="ko-KR" sz="1200" baseline="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is equation.)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This term is from </a:t>
            </a:r>
            <a:r>
              <a:rPr lang="en-US" altLang="ko-KR" sz="12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forward-fix,</a:t>
            </a:r>
            <a:r>
              <a:rPr lang="en-US" altLang="ko-KR" sz="1200" baseline="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and This term is from </a:t>
            </a:r>
            <a:r>
              <a:rPr lang="en-US" altLang="ko-KR" sz="12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IDW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The</a:t>
            </a:r>
            <a:r>
              <a:rPr lang="en-US" altLang="ko-KR" sz="1200" baseline="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weight of the equation is like this.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If time interval between </a:t>
            </a:r>
            <a:r>
              <a:rPr lang="en-US" altLang="ko-KR" sz="1200" baseline="0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lastest</a:t>
            </a:r>
            <a:r>
              <a:rPr lang="en-US" altLang="ko-KR" sz="1200" baseline="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valid data and missing data is bigger, weight is smaller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Then </a:t>
            </a:r>
            <a:r>
              <a:rPr lang="en-US" altLang="ko-KR" sz="12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the fixed value will be more influenced by  IDW than by forward-fix.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It means that both of spatial</a:t>
            </a:r>
            <a:r>
              <a:rPr lang="en-US" altLang="ko-KR" sz="1200" baseline="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fixing method</a:t>
            </a:r>
            <a:r>
              <a:rPr lang="en-US" altLang="ko-KR" sz="1200" baseline="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and temporal </a:t>
            </a:r>
            <a:r>
              <a:rPr lang="en-US" altLang="ko-KR" sz="120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fixing method</a:t>
            </a:r>
            <a:r>
              <a:rPr lang="en-US" altLang="ko-KR" sz="1200" baseline="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complement each other.</a:t>
            </a:r>
            <a:endParaRPr lang="en-US" altLang="ko-KR" sz="1200" baseline="0" dirty="0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3A74C-C224-45C9-A36C-269D17BF478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68119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After</a:t>
            </a:r>
            <a:r>
              <a:rPr lang="en-US" altLang="ko-KR" baseline="0" dirty="0" smtClean="0"/>
              <a:t> that, we can train and test model by using pre-processed data.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The </a:t>
            </a:r>
            <a:r>
              <a:rPr lang="en-US" altLang="ko-KR" sz="1200" b="1" dirty="0" err="1" smtClean="0">
                <a:solidFill>
                  <a:schemeClr val="tx2"/>
                </a:solidFill>
                <a:ea typeface="HY헤드라인M" charset="0"/>
              </a:rPr>
              <a:t>ConvLSTM</a:t>
            </a:r>
            <a:r>
              <a:rPr lang="en-US" altLang="ko-KR" sz="1200" b="1" dirty="0" smtClean="0">
                <a:solidFill>
                  <a:schemeClr val="tx2"/>
                </a:solidFill>
                <a:ea typeface="HY헤드라인M" charset="0"/>
              </a:rPr>
              <a:t> Model structure</a:t>
            </a:r>
            <a:r>
              <a:rPr lang="en-US" altLang="ko-KR" sz="1200" b="1" baseline="0" dirty="0" smtClean="0">
                <a:solidFill>
                  <a:schemeClr val="tx2"/>
                </a:solidFill>
                <a:ea typeface="HY헤드라인M" charset="0"/>
              </a:rPr>
              <a:t> look like this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smtClean="0">
                <a:solidFill>
                  <a:schemeClr val="tx2"/>
                </a:solidFill>
                <a:ea typeface="HY헤드라인M" charset="0"/>
              </a:rPr>
              <a:t>Input</a:t>
            </a:r>
            <a:r>
              <a:rPr lang="en-US" altLang="ko-KR" sz="1200" b="1" baseline="0" dirty="0" smtClean="0">
                <a:solidFill>
                  <a:schemeClr val="tx2"/>
                </a:solidFill>
                <a:ea typeface="HY헤드라인M" charset="0"/>
              </a:rPr>
              <a:t> enter *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ConvLSTM</a:t>
            </a:r>
            <a:r>
              <a:rPr lang="en-US" altLang="ko-KR" b="1" dirty="0" smtClean="0"/>
              <a:t> 2D layer</a:t>
            </a:r>
          </a:p>
          <a:p>
            <a:r>
              <a:rPr lang="en-US" altLang="ko-KR" dirty="0" smtClean="0"/>
              <a:t>- </a:t>
            </a:r>
            <a:r>
              <a:rPr lang="en-US" altLang="ko-KR" b="1" dirty="0" smtClean="0">
                <a:solidFill>
                  <a:srgbClr val="FF0000"/>
                </a:solidFill>
              </a:rPr>
              <a:t>2d kernel (1x1 or 3x3 or 5x5) , 32 of Filters</a:t>
            </a:r>
            <a:r>
              <a:rPr lang="en-US" altLang="ko-KR" dirty="0" smtClean="0"/>
              <a:t>.</a:t>
            </a:r>
          </a:p>
          <a:p>
            <a:pPr>
              <a:buFontTx/>
              <a:buChar char="-"/>
            </a:pPr>
            <a:r>
              <a:rPr lang="en-US" altLang="ko-KR" dirty="0" smtClean="0"/>
              <a:t>This layer is used to encoder of input dataset.</a:t>
            </a:r>
          </a:p>
          <a:p>
            <a:pPr>
              <a:buFontTx/>
              <a:buChar char="-"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b="1" dirty="0" smtClean="0"/>
              <a:t> LSTM Layer</a:t>
            </a:r>
          </a:p>
          <a:p>
            <a:pPr>
              <a:buFontTx/>
              <a:buChar char="-"/>
            </a:pPr>
            <a:r>
              <a:rPr lang="en-US" altLang="ko-KR" dirty="0" smtClean="0"/>
              <a:t>This layer is used to decoder of</a:t>
            </a:r>
            <a:r>
              <a:rPr lang="en-US" altLang="ko-KR" baseline="0" dirty="0" smtClean="0"/>
              <a:t> output dataset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3A74C-C224-45C9-A36C-269D17BF478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68119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32440"/>
          <a:stretch>
            <a:fillRect/>
          </a:stretch>
        </p:blipFill>
        <p:spPr bwMode="auto">
          <a:xfrm rot="10800000">
            <a:off x="0" y="-4143"/>
            <a:ext cx="9144000" cy="3861048"/>
          </a:xfrm>
          <a:prstGeom prst="rect">
            <a:avLst/>
          </a:prstGeom>
          <a:noFill/>
        </p:spPr>
      </p:pic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1115616" y="4797152"/>
            <a:ext cx="8028384" cy="57849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lang="ko-KR" altLang="en-US" sz="32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HY헤드라인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115369" y="5396456"/>
            <a:ext cx="8022890" cy="3600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C:\Users\msk\Desktop\abstract-blue-backgrounds-14_1920x1200_71472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51" b="22360"/>
          <a:stretch>
            <a:fillRect/>
          </a:stretch>
        </p:blipFill>
        <p:spPr bwMode="auto">
          <a:xfrm>
            <a:off x="251520" y="0"/>
            <a:ext cx="8892481" cy="443711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msk\Desktop\abstract-blue-backgrounds-24_1920x1200_71465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3700" t="32440"/>
          <a:stretch>
            <a:fillRect/>
          </a:stretch>
        </p:blipFill>
        <p:spPr bwMode="auto">
          <a:xfrm rot="10800000"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2604616" y="3068960"/>
            <a:ext cx="6539384" cy="57849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lang="ko-KR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itchFamily="18" charset="-127"/>
                <a:ea typeface="HY헤드라인M" pitchFamily="18" charset="-127"/>
                <a:cs typeface="HY헤드라인M" pitchFamily="18" charset="-127"/>
              </a:defRPr>
            </a:lvl1pPr>
          </a:lstStyle>
          <a:p>
            <a:r>
              <a:rPr lang="ko-KR" altLang="en-US" dirty="0"/>
              <a:t>소제목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C:\Users\msk\Desktop\abstract-blue-backgrounds-14_1920x1200_71472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51" b="22360"/>
          <a:stretch>
            <a:fillRect/>
          </a:stretch>
        </p:blipFill>
        <p:spPr bwMode="auto">
          <a:xfrm flipH="1">
            <a:off x="0" y="0"/>
            <a:ext cx="2555776" cy="1291233"/>
          </a:xfrm>
          <a:prstGeom prst="rect">
            <a:avLst/>
          </a:prstGeom>
          <a:noFill/>
        </p:spPr>
      </p:pic>
      <p:cxnSp>
        <p:nvCxnSpPr>
          <p:cNvPr id="5" name="직선 연결선 4"/>
          <p:cNvCxnSpPr/>
          <p:nvPr userDrawn="1"/>
        </p:nvCxnSpPr>
        <p:spPr>
          <a:xfrm>
            <a:off x="1259632" y="729272"/>
            <a:ext cx="777692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93868" y="6505183"/>
            <a:ext cx="1277888" cy="352817"/>
          </a:xfrm>
          <a:prstGeom prst="rect">
            <a:avLst/>
          </a:prstGeom>
        </p:spPr>
      </p:pic>
      <p:pic>
        <p:nvPicPr>
          <p:cNvPr id="14" name="Picture 24" descr="Signature01_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418262"/>
            <a:ext cx="18415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103916" y="6525344"/>
            <a:ext cx="936168" cy="292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F669501-7CBD-40AE-87EA-309AA74DD57C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32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Users\msk\Desktop\abstract-blue-backgrounds-14_1920x1200_71472.jp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51" b="22360"/>
          <a:stretch>
            <a:fillRect/>
          </a:stretch>
        </p:blipFill>
        <p:spPr bwMode="auto">
          <a:xfrm rot="16200000">
            <a:off x="-1174690" y="1174690"/>
            <a:ext cx="4689131" cy="2339752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 userDrawn="1"/>
        </p:nvSpPr>
        <p:spPr>
          <a:xfrm>
            <a:off x="1547664" y="2204864"/>
            <a:ext cx="69127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0" kern="1200" dirty="0">
                <a:solidFill>
                  <a:schemeClr val="accent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조선일보명조" pitchFamily="18" charset="-127"/>
              </a:rPr>
              <a:t>Thank you for your listening</a:t>
            </a:r>
            <a:endParaRPr lang="ko-KR" altLang="en-US" sz="6600" b="0" kern="1200" dirty="0">
              <a:solidFill>
                <a:schemeClr val="accent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  <a:cs typeface="조선일보명조" pitchFamily="18" charset="-12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msk\Desktop\abstract-blue-backgrounds-14_1920x1200_71472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751" b="22360"/>
          <a:stretch>
            <a:fillRect/>
          </a:stretch>
        </p:blipFill>
        <p:spPr bwMode="auto">
          <a:xfrm flipH="1">
            <a:off x="0" y="0"/>
            <a:ext cx="2555776" cy="1291233"/>
          </a:xfrm>
          <a:prstGeom prst="rect">
            <a:avLst/>
          </a:prstGeom>
          <a:noFill/>
        </p:spPr>
      </p:pic>
      <p:cxnSp>
        <p:nvCxnSpPr>
          <p:cNvPr id="4" name="직선 연결선 3"/>
          <p:cNvCxnSpPr/>
          <p:nvPr/>
        </p:nvCxnSpPr>
        <p:spPr>
          <a:xfrm>
            <a:off x="1259632" y="729272"/>
            <a:ext cx="777692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</p:sldLayoutIdLst>
  <p:hf hdr="0" ftr="0" dt="0"/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package" Target="../embeddings/Microsoft_Office_PowerPoint_______1.pptx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10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7.jpe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/>
          <p:cNvSpPr>
            <a:spLocks noGrp="1"/>
          </p:cNvSpPr>
          <p:nvPr>
            <p:ph type="ctrTitle"/>
          </p:nvPr>
        </p:nvSpPr>
        <p:spPr>
          <a:xfrm>
            <a:off x="683260" y="2060575"/>
            <a:ext cx="8028305" cy="1225549"/>
          </a:xfrm>
        </p:spPr>
        <p:txBody>
          <a:bodyPr/>
          <a:lstStyle/>
          <a:p>
            <a:pPr algn="ctr"/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Model of </a:t>
            </a:r>
            <a:r>
              <a:rPr lang="en-US" altLang="ko-KR" sz="4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LSTM and CNN to Predict Particulate Matter</a:t>
            </a:r>
          </a:p>
        </p:txBody>
      </p:sp>
      <p:sp>
        <p:nvSpPr>
          <p:cNvPr id="22" name="부제목 21"/>
          <p:cNvSpPr>
            <a:spLocks noGrp="1"/>
          </p:cNvSpPr>
          <p:nvPr>
            <p:ph type="subTitle" idx="1"/>
          </p:nvPr>
        </p:nvSpPr>
        <p:spPr>
          <a:xfrm>
            <a:off x="755650" y="4653280"/>
            <a:ext cx="8023225" cy="1584960"/>
          </a:xfr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914400" eaLnBrk="0" fontAlgn="auto" latinLnBrk="0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</a:rPr>
              <a:t>Presented by lee seonggu</a:t>
            </a:r>
            <a:endParaRPr lang="ko-KR" altLang="en-US" sz="2000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</a:endParaRPr>
          </a:p>
          <a:p>
            <a: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</a:rPr>
              <a:t>Sungkyunkwan University (SKKU), Korea</a:t>
            </a:r>
            <a:endParaRPr lang="ko-KR" altLang="en-US" sz="1800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</a:endParaRPr>
          </a:p>
          <a:p>
            <a:pPr marL="0" indent="0" algn="l" defTabSz="914400" eaLnBrk="0" fontAlgn="auto" latinLnBrk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</a:rPr>
              <a:t>		</a:t>
            </a:r>
            <a:r>
              <a:rPr lang="en-US" altLang="ko-KR" sz="2000" b="0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</a:rPr>
              <a:t>		                       </a:t>
            </a:r>
            <a:endParaRPr lang="ko-KR" altLang="en-US" sz="2000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</a:endParaRPr>
          </a:p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HY헤드라인M" charset="0"/>
              <a:ea typeface="HY헤드라인M" charset="0"/>
            </a:endParaRPr>
          </a:p>
          <a:p>
            <a:pPr marL="0" indent="0" algn="ctr" defTabSz="914400" eaLnBrk="0" fontAlgn="auto" latinLnBrk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</a:rPr>
              <a:t>					</a:t>
            </a:r>
            <a:endParaRPr lang="ko-KR" altLang="en-US" sz="2000" b="1" strike="noStrike" cap="none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</a:endParaRPr>
          </a:p>
        </p:txBody>
      </p:sp>
      <p:graphicFrame>
        <p:nvGraphicFramePr>
          <p:cNvPr id="40961" name="Object 1"/>
          <p:cNvGraphicFramePr>
            <a:graphicFrameLocks noChangeAspect="1"/>
          </p:cNvGraphicFramePr>
          <p:nvPr/>
        </p:nvGraphicFramePr>
        <p:xfrm>
          <a:off x="6848475" y="3771900"/>
          <a:ext cx="4570413" cy="3427413"/>
        </p:xfrm>
        <a:graphic>
          <a:graphicData uri="http://schemas.openxmlformats.org/presentationml/2006/ole">
            <p:oleObj spid="_x0000_s40961" name="프레젠테이션" r:id="rId4" imgW="4570541" imgH="3427323" progId="PowerPoint.Show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504342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914400" y="188595"/>
            <a:ext cx="7978775" cy="41402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algn="r" eaLnBrk="0" latinLnBrk="0"/>
            <a:r>
              <a:rPr lang="en-US" altLang="ko-KR" sz="2800" b="1" dirty="0" smtClean="0">
                <a:solidFill>
                  <a:schemeClr val="tx2"/>
                </a:solidFill>
                <a:ea typeface="HY헤드라인M" charset="0"/>
              </a:rPr>
              <a:t>Other Model</a:t>
            </a:r>
            <a:endParaRPr lang="ko-KR" altLang="en-US" sz="2800" b="1" dirty="0" smtClean="0">
              <a:solidFill>
                <a:schemeClr val="tx2"/>
              </a:solidFill>
              <a:ea typeface="HY헤드라인M" charset="0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669501-7CBD-40AE-87EA-309AA74DD57C}" type="slidenum">
              <a:rPr lang="ko-KR" altLang="en-US" smtClean="0"/>
              <a:pPr/>
              <a:t>10</a:t>
            </a:fld>
            <a:r>
              <a:rPr lang="ko-KR" altLang="en-US" smtClean="0"/>
              <a:t> </a:t>
            </a:r>
            <a:r>
              <a:rPr lang="en-US" altLang="ko-KR" smtClean="0"/>
              <a:t>/ 32</a:t>
            </a:r>
            <a:endParaRPr lang="ko-KR" altLang="en-US" dirty="0"/>
          </a:p>
        </p:txBody>
      </p:sp>
      <p:sp>
        <p:nvSpPr>
          <p:cNvPr id="30747" name="Rectangle 2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9" name="Rectangle 2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5715008" y="1500174"/>
            <a:ext cx="2714644" cy="59649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b="1" dirty="0" smtClean="0"/>
              <a:t>Input</a:t>
            </a: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r>
              <a:rPr lang="en-US" altLang="ko-KR" sz="1200" b="1" dirty="0" smtClean="0"/>
              <a:t>( 48 x (91+8x5) )</a:t>
            </a:r>
            <a:endParaRPr lang="en-US" altLang="ko-KR" b="1" dirty="0" smtClean="0"/>
          </a:p>
          <a:p>
            <a:pPr algn="ctr"/>
            <a:endParaRPr lang="en-US" altLang="ko-KR" sz="1200" b="1" dirty="0" smtClean="0"/>
          </a:p>
        </p:txBody>
      </p:sp>
      <p:sp>
        <p:nvSpPr>
          <p:cNvPr id="103" name="직사각형 102"/>
          <p:cNvSpPr/>
          <p:nvPr/>
        </p:nvSpPr>
        <p:spPr>
          <a:xfrm>
            <a:off x="5715008" y="2196411"/>
            <a:ext cx="2714644" cy="52186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Conv</a:t>
            </a:r>
            <a:r>
              <a:rPr lang="en-US" altLang="ko-KR" b="1" dirty="0" smtClean="0"/>
              <a:t> 1D layer</a:t>
            </a:r>
            <a:br>
              <a:rPr lang="en-US" altLang="ko-KR" b="1" dirty="0" smtClean="0"/>
            </a:br>
            <a:r>
              <a:rPr lang="en-US" altLang="ko-KR" sz="1600" b="1" dirty="0" smtClean="0"/>
              <a:t>output : (46 x 32)</a:t>
            </a:r>
            <a:endParaRPr lang="ko-KR" altLang="en-US" b="1" dirty="0"/>
          </a:p>
        </p:txBody>
      </p:sp>
      <p:sp>
        <p:nvSpPr>
          <p:cNvPr id="104" name="직사각형 103"/>
          <p:cNvSpPr/>
          <p:nvPr/>
        </p:nvSpPr>
        <p:spPr>
          <a:xfrm>
            <a:off x="5715008" y="3501076"/>
            <a:ext cx="2714644" cy="52186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Average Pooling layer</a:t>
            </a:r>
          </a:p>
          <a:p>
            <a:pPr algn="ctr"/>
            <a:r>
              <a:rPr lang="en-US" altLang="ko-KR" sz="1600" b="1" dirty="0" smtClean="0"/>
              <a:t>output : (22 x 32)</a:t>
            </a:r>
            <a:endParaRPr lang="ko-KR" altLang="en-US" sz="1600" b="1" dirty="0"/>
          </a:p>
        </p:txBody>
      </p:sp>
      <p:sp>
        <p:nvSpPr>
          <p:cNvPr id="105" name="직사각형 104"/>
          <p:cNvSpPr/>
          <p:nvPr/>
        </p:nvSpPr>
        <p:spPr>
          <a:xfrm>
            <a:off x="5715008" y="5572140"/>
            <a:ext cx="2714644" cy="44356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Output </a:t>
            </a:r>
          </a:p>
          <a:p>
            <a:pPr algn="ctr"/>
            <a:r>
              <a:rPr lang="en-US" altLang="ko-KR" sz="1200" b="1" dirty="0" smtClean="0"/>
              <a:t>(4 x 91)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5715008" y="2848744"/>
            <a:ext cx="2714644" cy="52186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Conv</a:t>
            </a:r>
            <a:r>
              <a:rPr lang="en-US" altLang="ko-KR" b="1" dirty="0" smtClean="0"/>
              <a:t> 1D layer </a:t>
            </a:r>
            <a:br>
              <a:rPr lang="en-US" altLang="ko-KR" b="1" dirty="0" smtClean="0"/>
            </a:br>
            <a:r>
              <a:rPr lang="en-US" altLang="ko-KR" sz="1600" b="1" dirty="0" smtClean="0"/>
              <a:t>output : (44 x 32)</a:t>
            </a:r>
            <a:endParaRPr lang="ko-KR" altLang="en-US" sz="1600" b="1" dirty="0"/>
          </a:p>
        </p:txBody>
      </p:sp>
      <p:cxnSp>
        <p:nvCxnSpPr>
          <p:cNvPr id="109" name="직선 화살표 연결선 108"/>
          <p:cNvCxnSpPr>
            <a:endCxn id="103" idx="0"/>
          </p:cNvCxnSpPr>
          <p:nvPr/>
        </p:nvCxnSpPr>
        <p:spPr>
          <a:xfrm rot="5400000">
            <a:off x="7007097" y="2131178"/>
            <a:ext cx="130466" cy="1588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stCxn id="108" idx="2"/>
            <a:endCxn id="104" idx="0"/>
          </p:cNvCxnSpPr>
          <p:nvPr/>
        </p:nvCxnSpPr>
        <p:spPr>
          <a:xfrm rot="5400000">
            <a:off x="7007097" y="3435774"/>
            <a:ext cx="130467" cy="1588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stCxn id="104" idx="2"/>
            <a:endCxn id="128" idx="0"/>
          </p:cNvCxnSpPr>
          <p:nvPr/>
        </p:nvCxnSpPr>
        <p:spPr>
          <a:xfrm rot="5400000">
            <a:off x="7006337" y="4088141"/>
            <a:ext cx="131193" cy="794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130" idx="2"/>
            <a:endCxn id="105" idx="0"/>
          </p:cNvCxnSpPr>
          <p:nvPr/>
        </p:nvCxnSpPr>
        <p:spPr>
          <a:xfrm rot="16200000" flipH="1">
            <a:off x="7000495" y="5500305"/>
            <a:ext cx="142876" cy="794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stCxn id="103" idx="2"/>
            <a:endCxn id="108" idx="0"/>
          </p:cNvCxnSpPr>
          <p:nvPr/>
        </p:nvCxnSpPr>
        <p:spPr>
          <a:xfrm rot="5400000">
            <a:off x="7007097" y="2783442"/>
            <a:ext cx="130467" cy="1588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5714214" y="4154135"/>
            <a:ext cx="2714644" cy="571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Flatten &amp; Repeat Layer</a:t>
            </a:r>
            <a:br>
              <a:rPr lang="en-US" altLang="ko-KR" b="1" dirty="0" smtClean="0"/>
            </a:br>
            <a:r>
              <a:rPr lang="en-US" altLang="ko-KR" b="1" dirty="0" smtClean="0"/>
              <a:t> </a:t>
            </a:r>
            <a:r>
              <a:rPr lang="en-US" altLang="ko-KR" sz="1600" b="1" dirty="0" smtClean="0"/>
              <a:t>output : (4 x 704)</a:t>
            </a:r>
            <a:endParaRPr lang="ko-KR" altLang="en-US" sz="1600" b="1" dirty="0"/>
          </a:p>
        </p:txBody>
      </p:sp>
      <p:sp>
        <p:nvSpPr>
          <p:cNvPr id="130" name="직사각형 129"/>
          <p:cNvSpPr/>
          <p:nvPr/>
        </p:nvSpPr>
        <p:spPr>
          <a:xfrm>
            <a:off x="5714214" y="4857760"/>
            <a:ext cx="2714644" cy="571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Fully-Connected Layer</a:t>
            </a:r>
            <a:br>
              <a:rPr lang="en-US" altLang="ko-KR" b="1" dirty="0" smtClean="0"/>
            </a:br>
            <a:r>
              <a:rPr lang="en-US" altLang="ko-KR" sz="1600" b="1" dirty="0" smtClean="0"/>
              <a:t>output : (4 x 100)</a:t>
            </a:r>
            <a:endParaRPr lang="ko-KR" altLang="en-US" b="1" dirty="0" smtClean="0"/>
          </a:p>
        </p:txBody>
      </p:sp>
      <p:cxnSp>
        <p:nvCxnSpPr>
          <p:cNvPr id="131" name="직선 화살표 연결선 130"/>
          <p:cNvCxnSpPr>
            <a:stCxn id="128" idx="2"/>
            <a:endCxn id="130" idx="0"/>
          </p:cNvCxnSpPr>
          <p:nvPr/>
        </p:nvCxnSpPr>
        <p:spPr>
          <a:xfrm rot="5400000">
            <a:off x="7005476" y="4791699"/>
            <a:ext cx="132121" cy="1588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5928528" y="1059404"/>
            <a:ext cx="2428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CNN Model</a:t>
            </a:r>
            <a:endParaRPr lang="ko-KR" altLang="en-US" b="1" dirty="0"/>
          </a:p>
        </p:txBody>
      </p:sp>
      <p:sp>
        <p:nvSpPr>
          <p:cNvPr id="161" name="직사각형 5"/>
          <p:cNvSpPr>
            <a:spLocks noChangeArrowheads="1"/>
          </p:cNvSpPr>
          <p:nvPr/>
        </p:nvSpPr>
        <p:spPr bwMode="auto">
          <a:xfrm>
            <a:off x="357158" y="1500174"/>
            <a:ext cx="5500726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ko-KR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Input : 2D tensor</a:t>
            </a:r>
          </a:p>
          <a:p>
            <a:pPr>
              <a:buFontTx/>
              <a:buChar char="-"/>
            </a:pPr>
            <a:r>
              <a:rPr lang="en-US" altLang="ko-KR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(</a:t>
            </a:r>
            <a:r>
              <a:rPr lang="en-US" altLang="ko-KR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48 input-</a:t>
            </a:r>
            <a:r>
              <a:rPr lang="en-US" altLang="ko-KR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timestep</a:t>
            </a:r>
            <a:r>
              <a:rPr lang="en-US" altLang="ko-KR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feature)</a:t>
            </a:r>
          </a:p>
          <a:p>
            <a:pPr>
              <a:buFontTx/>
              <a:buChar char="-"/>
            </a:pPr>
            <a:r>
              <a:rPr lang="en-US" altLang="ko-KR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91 of PM stations data 8 of Methodological data.</a:t>
            </a:r>
          </a:p>
          <a:p>
            <a:pPr>
              <a:buFontTx/>
              <a:buChar char="-"/>
            </a:pPr>
            <a:r>
              <a:rPr lang="en-US" altLang="ko-KR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raw data is same to </a:t>
            </a:r>
            <a:r>
              <a:rPr lang="en-US" altLang="ko-KR" dirty="0" err="1" smtClean="0"/>
              <a:t>ConvLSTM</a:t>
            </a:r>
            <a:r>
              <a:rPr lang="en-US" altLang="ko-KR" dirty="0" smtClean="0"/>
              <a:t> Model.</a:t>
            </a:r>
            <a:endParaRPr lang="en-US" altLang="ko-KR" dirty="0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endParaRPr lang="en-US" altLang="ko-KR" dirty="0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b="1" dirty="0" smtClean="0"/>
              <a:t> </a:t>
            </a:r>
            <a:r>
              <a:rPr lang="en-US" altLang="ko-KR" b="1" dirty="0" err="1" smtClean="0"/>
              <a:t>Conv</a:t>
            </a:r>
            <a:r>
              <a:rPr lang="en-US" altLang="ko-KR" b="1" dirty="0" smtClean="0"/>
              <a:t> 1D layer</a:t>
            </a:r>
          </a:p>
          <a:p>
            <a:r>
              <a:rPr lang="en-US" altLang="ko-KR" dirty="0" smtClean="0"/>
              <a:t>- </a:t>
            </a:r>
            <a:r>
              <a:rPr lang="en-US" altLang="ko-KR" b="1" dirty="0" smtClean="0">
                <a:solidFill>
                  <a:srgbClr val="FF0000"/>
                </a:solidFill>
              </a:rPr>
              <a:t>1d kernel (size is 3), 32 of Filters</a:t>
            </a:r>
            <a:r>
              <a:rPr lang="en-US" altLang="ko-KR" dirty="0" smtClean="0"/>
              <a:t>.</a:t>
            </a:r>
          </a:p>
          <a:p>
            <a:pPr>
              <a:buFontTx/>
              <a:buChar char="-"/>
            </a:pPr>
            <a:r>
              <a:rPr lang="en-US" altLang="ko-KR" dirty="0" smtClean="0"/>
              <a:t>This layer is used to encoder..</a:t>
            </a:r>
          </a:p>
          <a:p>
            <a:endParaRPr lang="en-US" altLang="ko-KR" b="1" dirty="0" smtClean="0"/>
          </a:p>
          <a:p>
            <a:pPr>
              <a:buFont typeface="Arial" pitchFamily="34" charset="0"/>
              <a:buChar char="•"/>
            </a:pPr>
            <a:r>
              <a:rPr lang="en-US" altLang="ko-KR" b="1" dirty="0" smtClean="0"/>
              <a:t> Fully-Connected Layer</a:t>
            </a:r>
          </a:p>
          <a:p>
            <a:pPr>
              <a:buFontTx/>
              <a:buChar char="-"/>
            </a:pPr>
            <a:r>
              <a:rPr lang="en-US" altLang="ko-KR" dirty="0" smtClean="0"/>
              <a:t>This layer is used to decoder.</a:t>
            </a:r>
          </a:p>
          <a:p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b="1" dirty="0" smtClean="0"/>
              <a:t> Output</a:t>
            </a:r>
            <a:endParaRPr lang="ko-KR" altLang="en-US" b="1" dirty="0" smtClean="0"/>
          </a:p>
          <a:p>
            <a:r>
              <a:rPr lang="en-US" altLang="ko-KR" dirty="0" smtClean="0"/>
              <a:t>- It is same to </a:t>
            </a:r>
            <a:r>
              <a:rPr lang="en-US" altLang="ko-KR" dirty="0" err="1" smtClean="0"/>
              <a:t>ConvLSTM</a:t>
            </a:r>
            <a:r>
              <a:rPr lang="en-US" altLang="ko-KR" dirty="0" smtClean="0"/>
              <a:t> Model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4504342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914400" y="188595"/>
            <a:ext cx="7978775" cy="41402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algn="r" eaLnBrk="0" latinLnBrk="0"/>
            <a:r>
              <a:rPr lang="en-US" altLang="ko-KR" sz="2800" b="1" dirty="0" smtClean="0">
                <a:solidFill>
                  <a:schemeClr val="tx2"/>
                </a:solidFill>
                <a:ea typeface="HY헤드라인M" charset="0"/>
              </a:rPr>
              <a:t>Other Model</a:t>
            </a:r>
            <a:endParaRPr lang="ko-KR" altLang="en-US" sz="2800" b="1" dirty="0" smtClean="0">
              <a:solidFill>
                <a:schemeClr val="tx2"/>
              </a:solidFill>
              <a:ea typeface="HY헤드라인M" charset="0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669501-7CBD-40AE-87EA-309AA74DD57C}" type="slidenum">
              <a:rPr lang="ko-KR" altLang="en-US" smtClean="0"/>
              <a:pPr/>
              <a:t>11</a:t>
            </a:fld>
            <a:r>
              <a:rPr lang="ko-KR" altLang="en-US" smtClean="0"/>
              <a:t> </a:t>
            </a:r>
            <a:r>
              <a:rPr lang="en-US" altLang="ko-KR" smtClean="0"/>
              <a:t>/ 32</a:t>
            </a:r>
            <a:endParaRPr lang="ko-KR" altLang="en-US" dirty="0"/>
          </a:p>
        </p:txBody>
      </p:sp>
      <p:sp>
        <p:nvSpPr>
          <p:cNvPr id="30747" name="Rectangle 2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9" name="Rectangle 2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5" name="직사각형 134"/>
          <p:cNvSpPr/>
          <p:nvPr/>
        </p:nvSpPr>
        <p:spPr>
          <a:xfrm>
            <a:off x="5858678" y="1500174"/>
            <a:ext cx="2714644" cy="59649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b="1" dirty="0" smtClean="0"/>
              <a:t>Input</a:t>
            </a: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r>
              <a:rPr lang="en-US" altLang="ko-KR" sz="1200" b="1" dirty="0" smtClean="0"/>
              <a:t>( 48 x (91+8x5) )</a:t>
            </a:r>
            <a:endParaRPr lang="en-US" altLang="ko-KR" b="1" dirty="0" smtClean="0"/>
          </a:p>
          <a:p>
            <a:pPr algn="ctr"/>
            <a:endParaRPr lang="en-US" altLang="ko-KR" sz="1200" b="1" dirty="0" smtClean="0"/>
          </a:p>
        </p:txBody>
      </p:sp>
      <p:sp>
        <p:nvSpPr>
          <p:cNvPr id="137" name="직사각형 136"/>
          <p:cNvSpPr/>
          <p:nvPr/>
        </p:nvSpPr>
        <p:spPr>
          <a:xfrm>
            <a:off x="5858678" y="2214554"/>
            <a:ext cx="2714644" cy="52186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LSTM layer</a:t>
            </a:r>
          </a:p>
          <a:p>
            <a:pPr algn="ctr"/>
            <a:r>
              <a:rPr lang="en-US" altLang="ko-KR" sz="1600" b="1" dirty="0" smtClean="0"/>
              <a:t>output : (48 x 200)</a:t>
            </a:r>
            <a:endParaRPr lang="ko-KR" altLang="en-US" sz="1600" b="1" dirty="0"/>
          </a:p>
        </p:txBody>
      </p:sp>
      <p:sp>
        <p:nvSpPr>
          <p:cNvPr id="138" name="직사각형 137"/>
          <p:cNvSpPr/>
          <p:nvPr/>
        </p:nvSpPr>
        <p:spPr>
          <a:xfrm>
            <a:off x="5858678" y="4925304"/>
            <a:ext cx="2714644" cy="44356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Output </a:t>
            </a:r>
          </a:p>
          <a:p>
            <a:pPr algn="ctr"/>
            <a:r>
              <a:rPr lang="en-US" altLang="ko-KR" sz="1200" b="1" dirty="0" smtClean="0"/>
              <a:t>(4 x 91)</a:t>
            </a:r>
          </a:p>
        </p:txBody>
      </p:sp>
      <p:cxnSp>
        <p:nvCxnSpPr>
          <p:cNvPr id="140" name="직선 화살표 연결선 139"/>
          <p:cNvCxnSpPr>
            <a:stCxn id="135" idx="2"/>
            <a:endCxn id="137" idx="0"/>
          </p:cNvCxnSpPr>
          <p:nvPr/>
        </p:nvCxnSpPr>
        <p:spPr>
          <a:xfrm rot="5400000">
            <a:off x="7157055" y="2155609"/>
            <a:ext cx="117890" cy="1588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stCxn id="137" idx="2"/>
            <a:endCxn id="145" idx="0"/>
          </p:cNvCxnSpPr>
          <p:nvPr/>
        </p:nvCxnSpPr>
        <p:spPr>
          <a:xfrm rot="5400000">
            <a:off x="7150007" y="2801619"/>
            <a:ext cx="131193" cy="794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/>
          <p:cNvCxnSpPr>
            <a:stCxn id="146" idx="2"/>
            <a:endCxn id="138" idx="0"/>
          </p:cNvCxnSpPr>
          <p:nvPr/>
        </p:nvCxnSpPr>
        <p:spPr>
          <a:xfrm rot="16200000" flipH="1">
            <a:off x="7144165" y="4853469"/>
            <a:ext cx="142876" cy="794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/>
          <p:cNvSpPr/>
          <p:nvPr/>
        </p:nvSpPr>
        <p:spPr>
          <a:xfrm>
            <a:off x="5857884" y="2867613"/>
            <a:ext cx="2714644" cy="571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Repeat Layer</a:t>
            </a:r>
            <a:br>
              <a:rPr lang="en-US" altLang="ko-KR" b="1" dirty="0" smtClean="0"/>
            </a:br>
            <a:r>
              <a:rPr lang="en-US" altLang="ko-KR" b="1" dirty="0" smtClean="0"/>
              <a:t> </a:t>
            </a:r>
            <a:r>
              <a:rPr lang="en-US" altLang="ko-KR" sz="1600" b="1" dirty="0" smtClean="0"/>
              <a:t>output : (4 x 200)</a:t>
            </a:r>
            <a:endParaRPr lang="ko-KR" altLang="en-US" sz="1600" b="1" dirty="0"/>
          </a:p>
        </p:txBody>
      </p:sp>
      <p:sp>
        <p:nvSpPr>
          <p:cNvPr id="146" name="직사각형 145"/>
          <p:cNvSpPr/>
          <p:nvPr/>
        </p:nvSpPr>
        <p:spPr>
          <a:xfrm>
            <a:off x="5857884" y="4210924"/>
            <a:ext cx="2714644" cy="571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Fully-Connected Layer</a:t>
            </a:r>
            <a:br>
              <a:rPr lang="en-US" altLang="ko-KR" b="1" dirty="0" smtClean="0"/>
            </a:br>
            <a:r>
              <a:rPr lang="en-US" altLang="ko-KR" sz="1600" b="1" dirty="0" smtClean="0"/>
              <a:t>output : (4 x 100)</a:t>
            </a:r>
            <a:endParaRPr lang="ko-KR" altLang="en-US" b="1" dirty="0" smtClean="0"/>
          </a:p>
        </p:txBody>
      </p:sp>
      <p:sp>
        <p:nvSpPr>
          <p:cNvPr id="151" name="직사각형 150"/>
          <p:cNvSpPr/>
          <p:nvPr/>
        </p:nvSpPr>
        <p:spPr>
          <a:xfrm>
            <a:off x="5859472" y="3571876"/>
            <a:ext cx="2714644" cy="5218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LSTM layer</a:t>
            </a:r>
          </a:p>
          <a:p>
            <a:pPr algn="ctr"/>
            <a:r>
              <a:rPr lang="en-US" altLang="ko-KR" sz="1600" b="1" dirty="0" smtClean="0"/>
              <a:t>output : (4 x 200)</a:t>
            </a:r>
            <a:endParaRPr lang="ko-KR" altLang="en-US" sz="1600" b="1" dirty="0"/>
          </a:p>
        </p:txBody>
      </p:sp>
      <p:cxnSp>
        <p:nvCxnSpPr>
          <p:cNvPr id="152" name="직선 화살표 연결선 151"/>
          <p:cNvCxnSpPr>
            <a:stCxn id="145" idx="2"/>
            <a:endCxn id="151" idx="0"/>
          </p:cNvCxnSpPr>
          <p:nvPr/>
        </p:nvCxnSpPr>
        <p:spPr>
          <a:xfrm rot="16200000" flipH="1">
            <a:off x="7149621" y="3504702"/>
            <a:ext cx="132759" cy="1588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화살표 연결선 155"/>
          <p:cNvCxnSpPr>
            <a:stCxn id="151" idx="2"/>
            <a:endCxn id="146" idx="0"/>
          </p:cNvCxnSpPr>
          <p:nvPr/>
        </p:nvCxnSpPr>
        <p:spPr>
          <a:xfrm rot="5400000">
            <a:off x="7157409" y="4151539"/>
            <a:ext cx="117182" cy="1588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6002333" y="1059404"/>
            <a:ext cx="2428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LSTM Model</a:t>
            </a:r>
            <a:endParaRPr lang="ko-KR" altLang="en-US" b="1" dirty="0"/>
          </a:p>
        </p:txBody>
      </p:sp>
      <p:sp>
        <p:nvSpPr>
          <p:cNvPr id="33" name="직사각형 5"/>
          <p:cNvSpPr>
            <a:spLocks noChangeArrowheads="1"/>
          </p:cNvSpPr>
          <p:nvPr/>
        </p:nvSpPr>
        <p:spPr bwMode="auto">
          <a:xfrm>
            <a:off x="500034" y="1512878"/>
            <a:ext cx="3786214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ko-KR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Input : 2D tensor</a:t>
            </a:r>
          </a:p>
          <a:p>
            <a:pPr>
              <a:buFontTx/>
              <a:buChar char="-"/>
            </a:pPr>
            <a:r>
              <a:rPr lang="en-US" altLang="ko-KR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dirty="0" smtClean="0"/>
              <a:t>It is same to CNN Model</a:t>
            </a:r>
            <a:r>
              <a:rPr lang="en-US" altLang="ko-KR" b="1" dirty="0" smtClean="0"/>
              <a:t>.</a:t>
            </a:r>
          </a:p>
          <a:p>
            <a:endParaRPr lang="en-US" altLang="ko-KR" dirty="0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b="1" dirty="0" smtClean="0"/>
              <a:t> LSTM layer (orange)</a:t>
            </a:r>
          </a:p>
          <a:p>
            <a:r>
              <a:rPr lang="en-US" altLang="ko-KR" dirty="0" smtClean="0"/>
              <a:t>- </a:t>
            </a:r>
            <a:r>
              <a:rPr lang="en-US" altLang="ko-KR" b="1" dirty="0" smtClean="0">
                <a:solidFill>
                  <a:srgbClr val="FF0000"/>
                </a:solidFill>
              </a:rPr>
              <a:t>200 hidden state</a:t>
            </a:r>
            <a:r>
              <a:rPr lang="en-US" altLang="ko-KR" dirty="0" smtClean="0"/>
              <a:t>.</a:t>
            </a:r>
          </a:p>
          <a:p>
            <a:pPr>
              <a:buFontTx/>
              <a:buChar char="-"/>
            </a:pPr>
            <a:r>
              <a:rPr lang="en-US" altLang="ko-KR" dirty="0" smtClean="0"/>
              <a:t>This layer is used to encoder.</a:t>
            </a:r>
          </a:p>
          <a:p>
            <a:pPr>
              <a:buFontTx/>
              <a:buChar char="-"/>
            </a:pPr>
            <a:endParaRPr lang="en-US" altLang="ko-KR" b="1" dirty="0" smtClean="0"/>
          </a:p>
          <a:p>
            <a:pPr>
              <a:buFont typeface="Arial" pitchFamily="34" charset="0"/>
              <a:buChar char="•"/>
            </a:pPr>
            <a:r>
              <a:rPr lang="en-US" altLang="ko-KR" b="1" dirty="0" smtClean="0"/>
              <a:t> LSTM layer (green)</a:t>
            </a:r>
          </a:p>
          <a:p>
            <a:r>
              <a:rPr lang="en-US" altLang="ko-KR" dirty="0" smtClean="0"/>
              <a:t>- </a:t>
            </a:r>
            <a:r>
              <a:rPr lang="en-US" altLang="ko-KR" b="1" dirty="0" smtClean="0">
                <a:solidFill>
                  <a:srgbClr val="FF0000"/>
                </a:solidFill>
              </a:rPr>
              <a:t>200 hidden state</a:t>
            </a:r>
            <a:r>
              <a:rPr lang="en-US" altLang="ko-KR" dirty="0" smtClean="0"/>
              <a:t>.</a:t>
            </a:r>
          </a:p>
          <a:p>
            <a:pPr>
              <a:buFontTx/>
              <a:buChar char="-"/>
            </a:pPr>
            <a:r>
              <a:rPr lang="en-US" altLang="ko-KR" dirty="0" smtClean="0"/>
              <a:t>This layer is used to decoder.</a:t>
            </a:r>
            <a:endParaRPr lang="en-US" altLang="ko-KR" b="1" dirty="0" smtClean="0"/>
          </a:p>
          <a:p>
            <a:endParaRPr lang="en-US" altLang="ko-KR" b="1" dirty="0" smtClean="0"/>
          </a:p>
          <a:p>
            <a:pPr>
              <a:buFont typeface="Arial" pitchFamily="34" charset="0"/>
              <a:buChar char="•"/>
            </a:pPr>
            <a:r>
              <a:rPr lang="en-US" altLang="ko-KR" b="1" dirty="0" smtClean="0"/>
              <a:t> Output</a:t>
            </a:r>
            <a:endParaRPr lang="ko-KR" altLang="en-US" b="1" dirty="0" smtClean="0"/>
          </a:p>
          <a:p>
            <a:r>
              <a:rPr lang="en-US" altLang="ko-KR" dirty="0" smtClean="0"/>
              <a:t>- It is same to </a:t>
            </a:r>
            <a:r>
              <a:rPr lang="en-US" altLang="ko-KR" dirty="0" err="1" smtClean="0"/>
              <a:t>ConvLSTM</a:t>
            </a:r>
            <a:r>
              <a:rPr lang="en-US" altLang="ko-KR" dirty="0" smtClean="0"/>
              <a:t> Model</a:t>
            </a:r>
            <a:r>
              <a:rPr lang="en-US" altLang="ko-KR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4504342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914400" y="188595"/>
            <a:ext cx="7978775" cy="41402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algn="r" eaLnBrk="0" latinLnBrk="0"/>
            <a:r>
              <a:rPr lang="en-US" altLang="ko-KR" sz="2800" b="1" dirty="0" smtClean="0">
                <a:solidFill>
                  <a:schemeClr val="tx2"/>
                </a:solidFill>
                <a:ea typeface="HY헤드라인M" charset="0"/>
              </a:rPr>
              <a:t>Result</a:t>
            </a:r>
            <a:endParaRPr lang="ko-KR" altLang="en-US" sz="2800" b="1" dirty="0" smtClean="0">
              <a:solidFill>
                <a:schemeClr val="tx2"/>
              </a:solidFill>
              <a:ea typeface="HY헤드라인M" charset="0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669501-7CBD-40AE-87EA-309AA74DD57C}" type="slidenum">
              <a:rPr lang="ko-KR" altLang="en-US" smtClean="0"/>
              <a:pPr/>
              <a:t>12</a:t>
            </a:fld>
            <a:r>
              <a:rPr lang="ko-KR" altLang="en-US" smtClean="0"/>
              <a:t> </a:t>
            </a:r>
            <a:r>
              <a:rPr lang="en-US" altLang="ko-KR" smtClean="0"/>
              <a:t>/ 32</a:t>
            </a:r>
            <a:endParaRPr lang="ko-KR" altLang="en-US" dirty="0"/>
          </a:p>
        </p:txBody>
      </p:sp>
      <p:sp>
        <p:nvSpPr>
          <p:cNvPr id="30747" name="Rectangle 2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9" name="Rectangle 2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714348" y="3408679"/>
          <a:ext cx="7929619" cy="2389917"/>
        </p:xfrm>
        <a:graphic>
          <a:graphicData uri="http://schemas.openxmlformats.org/drawingml/2006/table">
            <a:tbl>
              <a:tblPr/>
              <a:tblGrid>
                <a:gridCol w="1585155"/>
                <a:gridCol w="1585155"/>
                <a:gridCol w="1586116"/>
                <a:gridCol w="1586116"/>
                <a:gridCol w="1587077"/>
              </a:tblGrid>
              <a:tr h="394256">
                <a:tc>
                  <a:txBody>
                    <a:bodyPr/>
                    <a:lstStyle/>
                    <a:p>
                      <a:pPr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Model</a:t>
                      </a:r>
                      <a:r>
                        <a:rPr lang="en-US" sz="1400" b="1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 </a:t>
                      </a:r>
                      <a:br>
                        <a:rPr lang="en-US" sz="1400" b="1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</a:br>
                      <a:r>
                        <a:rPr lang="en-US" sz="1400" b="1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굴림"/>
                        </a:rPr>
                        <a:t>(kernel size)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굴림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Average</a:t>
                      </a:r>
                      <a:r>
                        <a:rPr lang="en-US" sz="1400" b="1" baseline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RSME</a:t>
                      </a:r>
                      <a:endParaRPr lang="ko-KR" sz="2400" b="1" dirty="0">
                        <a:latin typeface="Times New Roman"/>
                        <a:ea typeface="맑은 고딕"/>
                        <a:cs typeface="맑은 고딕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RMSE(min)</a:t>
                      </a:r>
                      <a:endParaRPr lang="ko-KR" sz="2400" b="1" dirty="0">
                        <a:latin typeface="Times New Roman"/>
                        <a:ea typeface="맑은 고딕"/>
                        <a:cs typeface="맑은 고딕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RMSE(max)</a:t>
                      </a:r>
                      <a:endParaRPr lang="ko-KR" sz="2400" b="1" dirty="0">
                        <a:latin typeface="Times New Roman"/>
                        <a:ea typeface="맑은 고딕"/>
                        <a:cs typeface="맑은 고딕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RMSE(median)</a:t>
                      </a:r>
                      <a:endParaRPr lang="ko-KR" sz="2400" b="1" dirty="0">
                        <a:latin typeface="Times New Roman"/>
                        <a:ea typeface="맑은 고딕"/>
                        <a:cs typeface="맑은 고딕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256">
                <a:tc>
                  <a:txBody>
                    <a:bodyPr/>
                    <a:lstStyle/>
                    <a:p>
                      <a:pPr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ConvLSTM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(1x1)</a:t>
                      </a:r>
                      <a:endParaRPr lang="ko-KR" sz="2400" b="1" dirty="0">
                        <a:latin typeface="Times New Roman"/>
                        <a:ea typeface="맑은 고딕"/>
                        <a:cs typeface="맑은 고딕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21.79948</a:t>
                      </a:r>
                      <a:endParaRPr lang="ko-KR" sz="2400" b="0" dirty="0">
                        <a:latin typeface="Times New Roman"/>
                        <a:ea typeface="맑은 고딕"/>
                        <a:cs typeface="맑은 고딕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12.9068</a:t>
                      </a:r>
                      <a:endParaRPr lang="ko-KR" sz="2400" b="0" dirty="0">
                        <a:latin typeface="Times New Roman"/>
                        <a:ea typeface="맑은 고딕"/>
                        <a:cs typeface="맑은 고딕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38.88621</a:t>
                      </a:r>
                      <a:endParaRPr lang="ko-KR" sz="2400" b="0" dirty="0">
                        <a:latin typeface="Times New Roman"/>
                        <a:ea typeface="맑은 고딕"/>
                        <a:cs typeface="맑은 고딕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20.87167</a:t>
                      </a:r>
                      <a:endParaRPr lang="ko-KR" sz="2400" b="0" dirty="0">
                        <a:latin typeface="Times New Roman"/>
                        <a:ea typeface="맑은 고딕"/>
                        <a:cs typeface="맑은 고딕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256">
                <a:tc>
                  <a:txBody>
                    <a:bodyPr/>
                    <a:lstStyle/>
                    <a:p>
                      <a:pPr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1" dirty="0" err="1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ConvLSTM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lang="en-US" sz="1400" b="1" dirty="0" smtClean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(3x3)</a:t>
                      </a:r>
                      <a:endParaRPr lang="ko-KR" sz="2400" b="1" dirty="0">
                        <a:latin typeface="Times New Roman"/>
                        <a:ea typeface="맑은 고딕"/>
                        <a:cs typeface="맑은 고딕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21.00426</a:t>
                      </a:r>
                      <a:endParaRPr lang="ko-KR" sz="2400" b="0" dirty="0">
                        <a:latin typeface="Times New Roman"/>
                        <a:ea typeface="맑은 고딕"/>
                        <a:cs typeface="맑은 고딕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12.69053</a:t>
                      </a:r>
                      <a:endParaRPr lang="ko-KR" sz="2400" b="0" dirty="0">
                        <a:latin typeface="Times New Roman"/>
                        <a:ea typeface="맑은 고딕"/>
                        <a:cs typeface="맑은 고딕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35.50324</a:t>
                      </a:r>
                      <a:endParaRPr lang="ko-KR" sz="2400" b="0" dirty="0">
                        <a:latin typeface="Times New Roman"/>
                        <a:ea typeface="맑은 고딕"/>
                        <a:cs typeface="맑은 고딕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0" dirty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19.95437</a:t>
                      </a:r>
                      <a:endParaRPr lang="ko-KR" sz="2400" b="0" dirty="0">
                        <a:latin typeface="Times New Roman"/>
                        <a:ea typeface="맑은 고딕"/>
                        <a:cs typeface="맑은 고딕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173">
                <a:tc>
                  <a:txBody>
                    <a:bodyPr/>
                    <a:lstStyle/>
                    <a:p>
                      <a:pPr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ConvLSTM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(5x5)</a:t>
                      </a:r>
                      <a:endParaRPr lang="ko-KR" sz="2400" b="1" dirty="0">
                        <a:latin typeface="Times New Roman"/>
                        <a:ea typeface="맑은 고딕"/>
                        <a:cs typeface="맑은 고딕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21.77158</a:t>
                      </a:r>
                      <a:endParaRPr lang="ko-KR" sz="2400" b="0" dirty="0">
                        <a:latin typeface="Times New Roman"/>
                        <a:ea typeface="맑은 고딕"/>
                        <a:cs typeface="맑은 고딕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13.56223</a:t>
                      </a:r>
                      <a:endParaRPr lang="ko-KR" sz="2400" b="0" dirty="0">
                        <a:latin typeface="Times New Roman"/>
                        <a:ea typeface="맑은 고딕"/>
                        <a:cs typeface="맑은 고딕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36.58099</a:t>
                      </a:r>
                      <a:endParaRPr lang="ko-KR" sz="2400" b="0" dirty="0">
                        <a:latin typeface="Times New Roman"/>
                        <a:ea typeface="맑은 고딕"/>
                        <a:cs typeface="맑은 고딕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21.25255</a:t>
                      </a:r>
                      <a:endParaRPr lang="ko-KR" sz="2400" b="0" dirty="0">
                        <a:latin typeface="Times New Roman"/>
                        <a:ea typeface="맑은 고딕"/>
                        <a:cs typeface="맑은 고딕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256">
                <a:tc>
                  <a:txBody>
                    <a:bodyPr/>
                    <a:lstStyle/>
                    <a:p>
                      <a:pPr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LSTM</a:t>
                      </a:r>
                      <a:endParaRPr lang="ko-KR" sz="2400" b="1" dirty="0">
                        <a:latin typeface="Times New Roman"/>
                        <a:ea typeface="맑은 고딕"/>
                        <a:cs typeface="맑은 고딕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22.6799</a:t>
                      </a:r>
                      <a:endParaRPr lang="ko-KR" sz="2400" b="0" dirty="0">
                        <a:solidFill>
                          <a:schemeClr val="tx1"/>
                        </a:solidFill>
                        <a:latin typeface="Times New Roman"/>
                        <a:ea typeface="맑은 고딕"/>
                        <a:cs typeface="맑은 고딕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13.72855</a:t>
                      </a:r>
                      <a:endParaRPr lang="ko-KR" sz="2400" b="0" dirty="0">
                        <a:solidFill>
                          <a:schemeClr val="tx1"/>
                        </a:solidFill>
                        <a:latin typeface="Times New Roman"/>
                        <a:ea typeface="맑은 고딕"/>
                        <a:cs typeface="맑은 고딕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36.60621</a:t>
                      </a:r>
                      <a:endParaRPr lang="ko-KR" sz="2400" b="0" dirty="0">
                        <a:solidFill>
                          <a:schemeClr val="tx1"/>
                        </a:solidFill>
                        <a:latin typeface="Times New Roman"/>
                        <a:ea typeface="맑은 고딕"/>
                        <a:cs typeface="맑은 고딕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21.73275</a:t>
                      </a:r>
                      <a:endParaRPr lang="ko-KR" sz="2400" b="0" dirty="0">
                        <a:solidFill>
                          <a:schemeClr val="tx1"/>
                        </a:solidFill>
                        <a:latin typeface="Times New Roman"/>
                        <a:ea typeface="맑은 고딕"/>
                        <a:cs typeface="맑은 고딕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256">
                <a:tc>
                  <a:txBody>
                    <a:bodyPr/>
                    <a:lstStyle/>
                    <a:p>
                      <a:pPr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1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CNN (3)</a:t>
                      </a:r>
                      <a:endParaRPr lang="ko-KR" sz="2400" b="1" dirty="0">
                        <a:latin typeface="Times New Roman"/>
                        <a:ea typeface="맑은 고딕"/>
                        <a:cs typeface="맑은 고딕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22.44803</a:t>
                      </a:r>
                      <a:endParaRPr lang="ko-KR" sz="2400" b="0" dirty="0">
                        <a:solidFill>
                          <a:schemeClr val="tx1"/>
                        </a:solidFill>
                        <a:latin typeface="Times New Roman"/>
                        <a:ea typeface="맑은 고딕"/>
                        <a:cs typeface="맑은 고딕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14.22062</a:t>
                      </a:r>
                      <a:endParaRPr lang="ko-KR" sz="2400" b="0" dirty="0">
                        <a:solidFill>
                          <a:schemeClr val="tx1"/>
                        </a:solidFill>
                        <a:latin typeface="Times New Roman"/>
                        <a:ea typeface="맑은 고딕"/>
                        <a:cs typeface="맑은 고딕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39.43956</a:t>
                      </a:r>
                      <a:endParaRPr lang="ko-KR" sz="2400" b="0" dirty="0">
                        <a:solidFill>
                          <a:schemeClr val="tx1"/>
                        </a:solidFill>
                        <a:latin typeface="Times New Roman"/>
                        <a:ea typeface="맑은 고딕"/>
                        <a:cs typeface="맑은 고딕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22.0319</a:t>
                      </a:r>
                      <a:endParaRPr lang="ko-KR" sz="2400" b="0" dirty="0">
                        <a:solidFill>
                          <a:schemeClr val="tx1"/>
                        </a:solidFill>
                        <a:latin typeface="Times New Roman"/>
                        <a:ea typeface="맑은 고딕"/>
                        <a:cs typeface="맑은 고딕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직사각형 5"/>
          <p:cNvSpPr>
            <a:spLocks noChangeArrowheads="1"/>
          </p:cNvSpPr>
          <p:nvPr/>
        </p:nvSpPr>
        <p:spPr bwMode="auto">
          <a:xfrm>
            <a:off x="642910" y="1000108"/>
            <a:ext cx="7929619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ko-KR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Compare All Model</a:t>
            </a:r>
            <a:endParaRPr lang="ko-KR" altLang="en-US" b="1" dirty="0" smtClean="0"/>
          </a:p>
          <a:p>
            <a:pPr>
              <a:buFontTx/>
              <a:buChar char="-"/>
            </a:pPr>
            <a:r>
              <a:rPr lang="en-US" altLang="ko-KR" dirty="0" smtClean="0"/>
              <a:t> </a:t>
            </a:r>
            <a:r>
              <a:rPr lang="en-US" dirty="0" smtClean="0">
                <a:solidFill>
                  <a:srgbClr val="000000"/>
                </a:solidFill>
                <a:ea typeface="맑은 고딕"/>
                <a:cs typeface="맑은 고딕"/>
              </a:rPr>
              <a:t>Average RSME </a:t>
            </a:r>
            <a:r>
              <a:rPr lang="en-US" altLang="ko-KR" dirty="0" smtClean="0"/>
              <a:t>is derived from 91 of PM stations data.</a:t>
            </a:r>
          </a:p>
          <a:p>
            <a:pPr>
              <a:buFontTx/>
              <a:buChar char="-"/>
            </a:pPr>
            <a:r>
              <a:rPr lang="en-US" altLang="ko-KR" dirty="0" smtClean="0"/>
              <a:t> RMSE(min), RMSE(max), RMSE(median) are derived from</a:t>
            </a:r>
          </a:p>
          <a:p>
            <a:r>
              <a:rPr lang="en-US" altLang="ko-KR" dirty="0" smtClean="0"/>
              <a:t> three different stations which show min, max, median RMSE separately.</a:t>
            </a:r>
          </a:p>
          <a:p>
            <a:pPr>
              <a:buFontTx/>
              <a:buChar char="-"/>
            </a:pPr>
            <a:r>
              <a:rPr lang="en-US" altLang="ko-KR" dirty="0" smtClean="0"/>
              <a:t> </a:t>
            </a:r>
            <a:r>
              <a:rPr lang="en-US" altLang="ko-KR" dirty="0" err="1" smtClean="0">
                <a:solidFill>
                  <a:srgbClr val="FF0000"/>
                </a:solidFill>
              </a:rPr>
              <a:t>Convolutional</a:t>
            </a:r>
            <a:r>
              <a:rPr lang="en-US" altLang="ko-KR" dirty="0" smtClean="0">
                <a:solidFill>
                  <a:srgbClr val="FF0000"/>
                </a:solidFill>
              </a:rPr>
              <a:t> LSTM Model with 3x3 kernel get the best result.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1538" y="2928934"/>
            <a:ext cx="7500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Next 4-h PM concentration prediction with 48-h input-</a:t>
            </a:r>
            <a:r>
              <a:rPr lang="en-US" altLang="ko-KR" b="1" dirty="0" err="1" smtClean="0"/>
              <a:t>timestep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4504342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914400" y="188595"/>
            <a:ext cx="7978775" cy="41402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algn="r" eaLnBrk="0" latinLnBrk="0"/>
            <a:r>
              <a:rPr lang="en-US" altLang="ko-KR" sz="2800" b="1" dirty="0" smtClean="0">
                <a:solidFill>
                  <a:schemeClr val="tx2"/>
                </a:solidFill>
                <a:ea typeface="HY헤드라인M" charset="0"/>
              </a:rPr>
              <a:t>Result</a:t>
            </a:r>
            <a:endParaRPr lang="ko-KR" altLang="en-US" sz="2800" b="1" dirty="0" smtClean="0">
              <a:solidFill>
                <a:schemeClr val="tx2"/>
              </a:solidFill>
              <a:ea typeface="HY헤드라인M" charset="0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669501-7CBD-40AE-87EA-309AA74DD57C}" type="slidenum">
              <a:rPr lang="ko-KR" altLang="en-US" smtClean="0"/>
              <a:pPr/>
              <a:t>13</a:t>
            </a:fld>
            <a:r>
              <a:rPr lang="ko-KR" altLang="en-US" smtClean="0"/>
              <a:t> </a:t>
            </a:r>
            <a:r>
              <a:rPr lang="en-US" altLang="ko-KR" smtClean="0"/>
              <a:t>/ 32</a:t>
            </a:r>
            <a:endParaRPr lang="ko-KR" altLang="en-US" dirty="0"/>
          </a:p>
        </p:txBody>
      </p:sp>
      <p:sp>
        <p:nvSpPr>
          <p:cNvPr id="30747" name="Rectangle 2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9" name="Rectangle 2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475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3225" y="1022367"/>
            <a:ext cx="5797550" cy="490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04342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914400" y="188595"/>
            <a:ext cx="7978775" cy="41402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algn="r" eaLnBrk="0" latinLnBrk="0"/>
            <a:r>
              <a:rPr lang="en-US" altLang="ko-KR" sz="2800" b="1" dirty="0" smtClean="0">
                <a:solidFill>
                  <a:schemeClr val="tx2"/>
                </a:solidFill>
                <a:ea typeface="HY헤드라인M" charset="0"/>
              </a:rPr>
              <a:t>Result</a:t>
            </a:r>
            <a:endParaRPr lang="ko-KR" altLang="en-US" sz="2800" b="1" dirty="0" smtClean="0">
              <a:solidFill>
                <a:schemeClr val="tx2"/>
              </a:solidFill>
              <a:ea typeface="HY헤드라인M" charset="0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669501-7CBD-40AE-87EA-309AA74DD57C}" type="slidenum">
              <a:rPr lang="ko-KR" altLang="en-US" smtClean="0"/>
              <a:pPr/>
              <a:t>14</a:t>
            </a:fld>
            <a:r>
              <a:rPr lang="ko-KR" altLang="en-US" smtClean="0"/>
              <a:t> </a:t>
            </a:r>
            <a:r>
              <a:rPr lang="en-US" altLang="ko-KR" smtClean="0"/>
              <a:t>/ 32</a:t>
            </a:r>
            <a:endParaRPr lang="ko-KR" altLang="en-US" dirty="0"/>
          </a:p>
        </p:txBody>
      </p:sp>
      <p:sp>
        <p:nvSpPr>
          <p:cNvPr id="30747" name="Rectangle 2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9" name="Rectangle 2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314" y="1643050"/>
            <a:ext cx="4103916" cy="347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8" y="1643050"/>
            <a:ext cx="4159772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04342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914400" y="188595"/>
            <a:ext cx="7978775" cy="41402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algn="r" eaLnBrk="0" latinLnBrk="0"/>
            <a:r>
              <a:rPr lang="en-US" altLang="ko-KR" sz="2800" b="1" dirty="0" smtClean="0">
                <a:solidFill>
                  <a:schemeClr val="tx2"/>
                </a:solidFill>
                <a:latin typeface="+mj-lt"/>
                <a:ea typeface="HY헤드라인M" charset="0"/>
              </a:rPr>
              <a:t>	Future work</a:t>
            </a:r>
            <a:endParaRPr lang="ko-KR" altLang="en-US" sz="2800" b="1" strike="noStrike" cap="none" dirty="0" smtClean="0">
              <a:solidFill>
                <a:schemeClr val="tx2"/>
              </a:solidFill>
              <a:latin typeface="+mj-lt"/>
              <a:ea typeface="HY헤드라인M" charset="0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669501-7CBD-40AE-87EA-309AA74DD57C}" type="slidenum">
              <a:rPr lang="ko-KR" altLang="en-US" smtClean="0"/>
              <a:pPr/>
              <a:t>15</a:t>
            </a:fld>
            <a:r>
              <a:rPr lang="ko-KR" altLang="en-US" smtClean="0"/>
              <a:t> </a:t>
            </a:r>
            <a:r>
              <a:rPr lang="en-US" altLang="ko-KR" smtClean="0"/>
              <a:t>/ 32</a:t>
            </a:r>
            <a:endParaRPr lang="ko-KR" altLang="en-US" dirty="0"/>
          </a:p>
        </p:txBody>
      </p:sp>
      <p:graphicFrame>
        <p:nvGraphicFramePr>
          <p:cNvPr id="64513" name="Object 1"/>
          <p:cNvGraphicFramePr>
            <a:graphicFrameLocks noChangeAspect="1"/>
          </p:cNvGraphicFramePr>
          <p:nvPr/>
        </p:nvGraphicFramePr>
        <p:xfrm>
          <a:off x="5929322" y="1857364"/>
          <a:ext cx="1778000" cy="358775"/>
        </p:xfrm>
        <a:graphic>
          <a:graphicData uri="http://schemas.openxmlformats.org/presentationml/2006/ole">
            <p:oleObj spid="_x0000_s64513" name="수식" r:id="rId4" imgW="1269720" imgH="253800" progId="">
              <p:embed/>
            </p:oleObj>
          </a:graphicData>
        </a:graphic>
      </p:graphicFrame>
      <p:sp>
        <p:nvSpPr>
          <p:cNvPr id="8" name="직사각형 7"/>
          <p:cNvSpPr/>
          <p:nvPr/>
        </p:nvSpPr>
        <p:spPr>
          <a:xfrm>
            <a:off x="468084" y="1285860"/>
            <a:ext cx="78186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b="1" dirty="0" smtClean="0"/>
              <a:t> Future work</a:t>
            </a:r>
          </a:p>
          <a:p>
            <a:pPr>
              <a:buFontTx/>
              <a:buChar char="-"/>
            </a:pPr>
            <a:r>
              <a:rPr lang="en-US" altLang="ko-KR" dirty="0" smtClean="0">
                <a:latin typeface="Arial Unicode MS"/>
                <a:ea typeface="Arial Unicode MS"/>
                <a:cs typeface="Arial Unicode MS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Arial Unicode MS"/>
                <a:ea typeface="Arial Unicode MS"/>
                <a:cs typeface="Arial Unicode MS"/>
              </a:rPr>
              <a:t>Update Model structure and hyper-parameter.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latin typeface="Arial Unicode MS"/>
                <a:ea typeface="Arial Unicode MS"/>
                <a:cs typeface="Arial Unicode MS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Arial Unicode MS"/>
                <a:ea typeface="Arial Unicode MS"/>
                <a:cs typeface="Arial Unicode MS"/>
              </a:rPr>
              <a:t>Optimize fix- method’s weight parameter. </a:t>
            </a:r>
            <a:r>
              <a:rPr lang="en-US" altLang="ko-KR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(</a:t>
            </a:r>
            <a:r>
              <a:rPr lang="el-GR" altLang="ko-KR" dirty="0" smtClean="0">
                <a:solidFill>
                  <a:srgbClr val="FF0000"/>
                </a:solidFill>
                <a:latin typeface="Arial Unicode MS"/>
                <a:ea typeface="Arial Unicode MS"/>
                <a:cs typeface="Arial Unicode MS"/>
              </a:rPr>
              <a:t>α</a:t>
            </a:r>
            <a:r>
              <a:rPr lang="en-US" altLang="ko-KR" dirty="0" smtClean="0">
                <a:solidFill>
                  <a:srgbClr val="FF0000"/>
                </a:solidFill>
                <a:latin typeface="Arial Unicode MS"/>
                <a:ea typeface="Arial Unicode MS"/>
                <a:cs typeface="Arial Unicode MS"/>
              </a:rPr>
              <a:t> and </a:t>
            </a:r>
            <a:r>
              <a:rPr lang="el-GR" altLang="ko-KR" dirty="0" smtClean="0">
                <a:solidFill>
                  <a:srgbClr val="FF0000"/>
                </a:solidFill>
                <a:latin typeface="Arial Unicode MS"/>
                <a:ea typeface="Arial Unicode MS"/>
                <a:cs typeface="Arial Unicode MS"/>
              </a:rPr>
              <a:t>β</a:t>
            </a:r>
            <a:r>
              <a:rPr lang="en-US" altLang="ko-KR" dirty="0" smtClean="0">
                <a:solidFill>
                  <a:srgbClr val="FF0000"/>
                </a:solidFill>
                <a:latin typeface="Arial Unicode MS"/>
                <a:ea typeface="Arial Unicode MS"/>
                <a:cs typeface="Arial Unicode MS"/>
              </a:rPr>
              <a:t>).</a:t>
            </a:r>
          </a:p>
          <a:p>
            <a:pPr>
              <a:buFontTx/>
              <a:buChar char="-"/>
            </a:pPr>
            <a:r>
              <a:rPr lang="en-US" altLang="ko-KR" dirty="0" smtClean="0">
                <a:latin typeface="Arial Unicode MS"/>
                <a:ea typeface="Arial Unicode MS"/>
                <a:cs typeface="Arial Unicode MS"/>
              </a:rPr>
              <a:t> Compare more Model (such as CNN-LSTM model) to verify the result.</a:t>
            </a:r>
          </a:p>
          <a:p>
            <a:pPr>
              <a:buFontTx/>
              <a:buChar char="-"/>
            </a:pPr>
            <a:r>
              <a:rPr lang="en-US" altLang="ko-KR" dirty="0" smtClean="0">
                <a:latin typeface="Arial Unicode MS"/>
                <a:ea typeface="Arial Unicode MS"/>
                <a:cs typeface="Arial Unicode MS"/>
              </a:rPr>
              <a:t> Compare result by using different fixed dataset to verify the effect of fixing methods. </a:t>
            </a:r>
            <a:br>
              <a:rPr lang="en-US" altLang="ko-KR" dirty="0" smtClean="0">
                <a:latin typeface="Arial Unicode MS"/>
                <a:ea typeface="Arial Unicode MS"/>
                <a:cs typeface="Arial Unicode MS"/>
              </a:rPr>
            </a:br>
            <a:r>
              <a:rPr lang="en-US" altLang="ko-KR" dirty="0" smtClean="0">
                <a:latin typeface="Arial Unicode MS"/>
                <a:ea typeface="Arial Unicode MS"/>
                <a:cs typeface="Arial Unicode MS"/>
              </a:rPr>
              <a:t>(</a:t>
            </a:r>
            <a:r>
              <a:rPr lang="en-US" altLang="ko-KR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Forward-fix &amp; </a:t>
            </a:r>
            <a:r>
              <a:rPr kumimoji="1" lang="en-US" altLang="ko-KR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IDW &amp; IDW+</a:t>
            </a:r>
            <a:r>
              <a:rPr lang="en-US" altLang="ko-KR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Forward-fix )</a:t>
            </a:r>
            <a:endParaRPr lang="en-US" altLang="ko-KR" dirty="0" smtClean="0"/>
          </a:p>
          <a:p>
            <a:pPr>
              <a:buFontTx/>
              <a:buChar char="-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xmlns="" val="4504342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0" y="6524625"/>
            <a:ext cx="936625" cy="293688"/>
          </a:xfrm>
          <a:prstGeom prst="rect">
            <a:avLst/>
          </a:prstGeom>
        </p:spPr>
        <p:txBody>
          <a:bodyPr/>
          <a:lstStyle/>
          <a:p>
            <a:fld id="{9F669501-7CBD-40AE-87EA-309AA74DD57C}" type="slidenum">
              <a:rPr lang="ko-KR" altLang="en-US" smtClean="0"/>
              <a:pPr/>
              <a:t>16</a:t>
            </a:fld>
            <a:r>
              <a:rPr lang="ko-KR" altLang="en-US" smtClean="0"/>
              <a:t> </a:t>
            </a:r>
            <a:r>
              <a:rPr lang="en-US" altLang="ko-KR" smtClean="0"/>
              <a:t>/ 32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914400" y="188595"/>
            <a:ext cx="7978775" cy="41402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algn="r" eaLnBrk="0" latinLnBrk="0"/>
            <a:r>
              <a:rPr lang="en-US" altLang="ko-KR" sz="2800" b="1" dirty="0" err="1" smtClean="0">
                <a:solidFill>
                  <a:schemeClr val="tx2"/>
                </a:solidFill>
                <a:latin typeface="+mj-lt"/>
                <a:ea typeface="HY헤드라인M" charset="0"/>
              </a:rPr>
              <a:t>Convolutional</a:t>
            </a:r>
            <a:r>
              <a:rPr lang="en-US" altLang="ko-KR" sz="2800" b="1" dirty="0" smtClean="0">
                <a:solidFill>
                  <a:schemeClr val="tx2"/>
                </a:solidFill>
                <a:latin typeface="+mj-lt"/>
                <a:ea typeface="HY헤드라인M" charset="0"/>
              </a:rPr>
              <a:t>-LSTM</a:t>
            </a:r>
            <a:endParaRPr lang="ko-KR" altLang="en-US" sz="2800" b="0" strike="noStrike" cap="none" dirty="0" smtClean="0">
              <a:solidFill>
                <a:schemeClr val="tx2"/>
              </a:solidFill>
              <a:latin typeface="+mj-lt"/>
              <a:ea typeface="HY헤드라인M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4282" y="1071546"/>
            <a:ext cx="8286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b="1" dirty="0" err="1" smtClean="0"/>
              <a:t>Convolutional</a:t>
            </a:r>
            <a:r>
              <a:rPr lang="en-US" altLang="ko-KR" b="1" dirty="0" smtClean="0"/>
              <a:t>-LSTM</a:t>
            </a:r>
          </a:p>
          <a:p>
            <a:pPr marL="342900" indent="-342900">
              <a:buFontTx/>
              <a:buChar char="-"/>
            </a:pPr>
            <a:r>
              <a:rPr lang="en-US" altLang="ko-KR" dirty="0" smtClean="0"/>
              <a:t>Extract important Spatial + Temporal feature </a:t>
            </a:r>
          </a:p>
          <a:p>
            <a:pPr marL="342900" indent="-342900"/>
            <a:endParaRPr lang="en-US" altLang="ko-KR" b="1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669501-7CBD-40AE-87EA-309AA74DD57C}" type="slidenum">
              <a:rPr lang="ko-KR" altLang="en-US" smtClean="0"/>
              <a:pPr/>
              <a:t>2</a:t>
            </a:fld>
            <a:r>
              <a:rPr lang="ko-KR" altLang="en-US" smtClean="0"/>
              <a:t> </a:t>
            </a:r>
            <a:r>
              <a:rPr lang="en-US" altLang="ko-KR" smtClean="0"/>
              <a:t>/ 32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1938" t="13092" r="62705"/>
          <a:stretch>
            <a:fillRect/>
          </a:stretch>
        </p:blipFill>
        <p:spPr bwMode="auto">
          <a:xfrm>
            <a:off x="5715008" y="2382626"/>
            <a:ext cx="1928826" cy="1403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12532" y="5143512"/>
            <a:ext cx="3517120" cy="1010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5622" y="5136279"/>
            <a:ext cx="3150534" cy="1078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 l="40891" t="19639" r="1938" b="8353"/>
          <a:stretch>
            <a:fillRect/>
          </a:stretch>
        </p:blipFill>
        <p:spPr bwMode="auto">
          <a:xfrm>
            <a:off x="5000628" y="3857628"/>
            <a:ext cx="3256924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348" y="2804694"/>
            <a:ext cx="3311595" cy="1942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505838" y="1857364"/>
            <a:ext cx="3780410" cy="45005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714145" y="1857364"/>
            <a:ext cx="3780410" cy="45005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071538" y="4733520"/>
            <a:ext cx="2643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LSTM cell structure</a:t>
            </a:r>
            <a:endParaRPr lang="ko-KR" altLang="en-US" sz="1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35062" y="2000240"/>
            <a:ext cx="378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LSTM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857752" y="2000240"/>
            <a:ext cx="354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/>
              <a:t>Convolutional</a:t>
            </a:r>
            <a:r>
              <a:rPr lang="en-US" altLang="ko-KR" b="1" dirty="0" smtClean="0"/>
              <a:t> LSTM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4504342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914400" y="188595"/>
            <a:ext cx="7978775" cy="41402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algn="r" eaLnBrk="0" latinLnBrk="0"/>
            <a:r>
              <a:rPr lang="en-US" altLang="ko-KR" sz="2800" b="1" dirty="0" smtClean="0">
                <a:solidFill>
                  <a:schemeClr val="tx2"/>
                </a:solidFill>
                <a:latin typeface="+mj-lt"/>
                <a:ea typeface="HY헤드라인M" charset="0"/>
              </a:rPr>
              <a:t>	Overview</a:t>
            </a:r>
            <a:endParaRPr lang="ko-KR" altLang="en-US" sz="2800" b="1" strike="noStrike" cap="none" dirty="0" smtClean="0">
              <a:solidFill>
                <a:schemeClr val="tx2"/>
              </a:solidFill>
              <a:latin typeface="+mj-lt"/>
              <a:ea typeface="HY헤드라인M" charset="0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669501-7CBD-40AE-87EA-309AA74DD57C}" type="slidenum">
              <a:rPr lang="ko-KR" altLang="en-US" smtClean="0"/>
              <a:pPr/>
              <a:t>3</a:t>
            </a:fld>
            <a:r>
              <a:rPr lang="ko-KR" altLang="en-US" smtClean="0"/>
              <a:t> </a:t>
            </a:r>
            <a:r>
              <a:rPr lang="en-US" altLang="ko-KR" smtClean="0"/>
              <a:t>/ 32</a:t>
            </a:r>
            <a:endParaRPr lang="ko-KR" altLang="en-US" dirty="0"/>
          </a:p>
        </p:txBody>
      </p:sp>
      <p:sp>
        <p:nvSpPr>
          <p:cNvPr id="227" name="직사각형 5"/>
          <p:cNvSpPr>
            <a:spLocks noChangeArrowheads="1"/>
          </p:cNvSpPr>
          <p:nvPr/>
        </p:nvSpPr>
        <p:spPr bwMode="auto">
          <a:xfrm>
            <a:off x="357188" y="1500174"/>
            <a:ext cx="4572002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Dataset :</a:t>
            </a:r>
            <a:b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</a:br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Use Korea </a:t>
            </a:r>
            <a:r>
              <a:rPr lang="en-US" altLang="ko-KR" sz="200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particulate matter and methodological data </a:t>
            </a:r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in wide coverage.</a:t>
            </a:r>
            <a:endParaRPr lang="en-US" altLang="ko-KR" sz="20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buFont typeface="Arial" charset="0"/>
              <a:buChar char="•"/>
            </a:pPr>
            <a:endParaRPr lang="en-US" altLang="ko-KR" sz="20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Pre-processing : </a:t>
            </a:r>
            <a:r>
              <a:rPr lang="en-US" altLang="ko-KR" sz="200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/>
            </a:r>
            <a:br>
              <a:rPr lang="en-US" altLang="ko-KR" sz="200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</a:br>
            <a:r>
              <a:rPr lang="en-US" altLang="ko-KR" sz="200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Change the raw data format to 4D tensor(3D+ Time series) </a:t>
            </a:r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to apply this on </a:t>
            </a:r>
            <a:r>
              <a:rPr lang="en-US" altLang="ko-KR" sz="2000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Convolutional</a:t>
            </a:r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LSTM.</a:t>
            </a:r>
          </a:p>
          <a:p>
            <a:pPr>
              <a:buFont typeface="Arial" charset="0"/>
              <a:buChar char="•"/>
            </a:pPr>
            <a:endParaRPr lang="en-US" altLang="ko-KR" sz="20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Fix missing data:</a:t>
            </a:r>
          </a:p>
          <a:p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Use </a:t>
            </a:r>
            <a:r>
              <a:rPr lang="en-US" altLang="ko-KR" sz="2000" b="1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combination method of IDW(Inversed Distance Weight) and Forward-fix.</a:t>
            </a:r>
          </a:p>
          <a:p>
            <a:endParaRPr lang="en-US" altLang="ko-KR" sz="20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Model training and testing : </a:t>
            </a:r>
            <a:b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</a:br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Use </a:t>
            </a:r>
            <a:r>
              <a:rPr lang="en-US" altLang="ko-KR" sz="2000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Convolutional</a:t>
            </a:r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LSTM model.</a:t>
            </a:r>
            <a:endParaRPr lang="en-US" altLang="ko-KR" sz="20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buFont typeface="Arial" charset="0"/>
              <a:buChar char="•"/>
            </a:pPr>
            <a:endParaRPr lang="en-US" altLang="ko-KR" sz="20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4282" y="1071546"/>
            <a:ext cx="82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b="1" dirty="0" smtClean="0"/>
              <a:t>ALL Process</a:t>
            </a:r>
          </a:p>
        </p:txBody>
      </p:sp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1184" y="1357298"/>
            <a:ext cx="3978534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04342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914400" y="188595"/>
            <a:ext cx="7978775" cy="41402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algn="r" eaLnBrk="0" latinLnBrk="0"/>
            <a:r>
              <a:rPr lang="en-US" altLang="ko-KR" sz="2800" b="1" dirty="0" smtClean="0">
                <a:solidFill>
                  <a:schemeClr val="tx2"/>
                </a:solidFill>
                <a:latin typeface="+mj-lt"/>
                <a:ea typeface="HY헤드라인M" charset="0"/>
              </a:rPr>
              <a:t>Dataset</a:t>
            </a:r>
            <a:endParaRPr lang="ko-KR" altLang="en-US" sz="2800" b="1" strike="noStrike" cap="none" dirty="0" smtClean="0">
              <a:solidFill>
                <a:schemeClr val="tx2"/>
              </a:solidFill>
              <a:latin typeface="+mj-lt"/>
              <a:ea typeface="HY헤드라인M" charset="0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669501-7CBD-40AE-87EA-309AA74DD57C}" type="slidenum">
              <a:rPr lang="ko-KR" altLang="en-US" smtClean="0"/>
              <a:pPr/>
              <a:t>4</a:t>
            </a:fld>
            <a:r>
              <a:rPr lang="ko-KR" altLang="en-US" smtClean="0"/>
              <a:t> </a:t>
            </a:r>
            <a:r>
              <a:rPr lang="en-US" altLang="ko-KR" smtClean="0"/>
              <a:t>/ 32</a:t>
            </a:r>
            <a:endParaRPr lang="ko-KR" altLang="en-US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1898583" y="5526738"/>
          <a:ext cx="6459627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85"/>
                <a:gridCol w="258385"/>
                <a:gridCol w="3100622"/>
                <a:gridCol w="258385"/>
                <a:gridCol w="258385"/>
                <a:gridCol w="258385"/>
                <a:gridCol w="258385"/>
                <a:gridCol w="258385"/>
                <a:gridCol w="258385"/>
                <a:gridCol w="258385"/>
                <a:gridCol w="258385"/>
                <a:gridCol w="258385"/>
                <a:gridCol w="258385"/>
                <a:gridCol w="258385"/>
              </a:tblGrid>
              <a:tr h="171770"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…</a:t>
                      </a:r>
                      <a:endParaRPr lang="ko-KR" altLang="en-US" sz="105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1898582" y="5828366"/>
          <a:ext cx="6459632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85"/>
                <a:gridCol w="258385"/>
                <a:gridCol w="3100627"/>
                <a:gridCol w="258385"/>
                <a:gridCol w="258385"/>
                <a:gridCol w="258385"/>
                <a:gridCol w="258385"/>
                <a:gridCol w="258385"/>
                <a:gridCol w="258385"/>
                <a:gridCol w="258385"/>
                <a:gridCol w="258385"/>
                <a:gridCol w="258385"/>
                <a:gridCol w="258385"/>
                <a:gridCol w="258385"/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…</a:t>
                      </a:r>
                      <a:endParaRPr lang="ko-KR" altLang="en-US" sz="10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1898582" y="6114118"/>
          <a:ext cx="6459628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85"/>
                <a:gridCol w="258385"/>
                <a:gridCol w="3100623"/>
                <a:gridCol w="258385"/>
                <a:gridCol w="258385"/>
                <a:gridCol w="258385"/>
                <a:gridCol w="258385"/>
                <a:gridCol w="258385"/>
                <a:gridCol w="258385"/>
                <a:gridCol w="258385"/>
                <a:gridCol w="258385"/>
                <a:gridCol w="258385"/>
                <a:gridCol w="258385"/>
                <a:gridCol w="258385"/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…</a:t>
                      </a:r>
                      <a:endParaRPr lang="ko-KR" altLang="en-US" sz="10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06364" y="5500702"/>
            <a:ext cx="1422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/>
              <a:t>1</a:t>
            </a:r>
            <a:r>
              <a:rPr lang="en-US" altLang="ko-KR" sz="1400" baseline="30000" dirty="0" smtClean="0"/>
              <a:t>st</a:t>
            </a:r>
            <a:r>
              <a:rPr lang="en-US" altLang="ko-KR" sz="1400" dirty="0" smtClean="0"/>
              <a:t> Window</a:t>
            </a:r>
            <a:endParaRPr lang="ko-KR" altLang="en-US" sz="1400" dirty="0"/>
          </a:p>
        </p:txBody>
      </p:sp>
      <p:sp>
        <p:nvSpPr>
          <p:cNvPr id="24" name="왼쪽 중괄호 23"/>
          <p:cNvSpPr/>
          <p:nvPr/>
        </p:nvSpPr>
        <p:spPr>
          <a:xfrm rot="5400000">
            <a:off x="3844602" y="3370580"/>
            <a:ext cx="240350" cy="4071966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중괄호 24"/>
          <p:cNvSpPr/>
          <p:nvPr/>
        </p:nvSpPr>
        <p:spPr>
          <a:xfrm rot="5400000">
            <a:off x="6452089" y="4906497"/>
            <a:ext cx="240350" cy="1000132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6" name="왼쪽 중괄호 25"/>
          <p:cNvSpPr/>
          <p:nvPr/>
        </p:nvSpPr>
        <p:spPr>
          <a:xfrm rot="5400000">
            <a:off x="7586841" y="4755369"/>
            <a:ext cx="256857" cy="1285879"/>
          </a:xfrm>
          <a:prstGeom prst="lef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7" name="TextBox 26"/>
          <p:cNvSpPr txBox="1"/>
          <p:nvPr/>
        </p:nvSpPr>
        <p:spPr>
          <a:xfrm>
            <a:off x="3065471" y="4929198"/>
            <a:ext cx="1649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Past 48-h dataset </a:t>
            </a:r>
            <a:endParaRPr lang="ko-KR" alt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5708677" y="4929198"/>
            <a:ext cx="1649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Next 4-h dataset</a:t>
            </a:r>
            <a:endParaRPr lang="ko-KR" alt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7323187" y="4929198"/>
            <a:ext cx="820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unused</a:t>
            </a:r>
            <a:endParaRPr lang="ko-KR" altLang="en-US" sz="1400" dirty="0"/>
          </a:p>
        </p:txBody>
      </p:sp>
      <p:graphicFrame>
        <p:nvGraphicFramePr>
          <p:cNvPr id="34" name="표 33"/>
          <p:cNvGraphicFramePr>
            <a:graphicFrameLocks noGrp="1"/>
          </p:cNvGraphicFramePr>
          <p:nvPr/>
        </p:nvGraphicFramePr>
        <p:xfrm>
          <a:off x="1214414" y="1052607"/>
          <a:ext cx="7072362" cy="33765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65669"/>
                <a:gridCol w="706231"/>
                <a:gridCol w="3500462"/>
              </a:tblGrid>
              <a:tr h="260777">
                <a:tc gridSpan="3"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/>
                        <a:t>Region</a:t>
                      </a:r>
                      <a:endParaRPr lang="ko-KR" altLang="en-US" sz="1100" b="1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0777">
                <a:tc gridSpan="3"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 smtClean="0"/>
                        <a:t>Gyeonggi</a:t>
                      </a:r>
                      <a:r>
                        <a:rPr lang="en-US" sz="1100" dirty="0" smtClean="0"/>
                        <a:t>, </a:t>
                      </a:r>
                      <a:r>
                        <a:rPr lang="en-US" sz="1100" dirty="0" err="1" smtClean="0"/>
                        <a:t>Incheon</a:t>
                      </a:r>
                      <a:r>
                        <a:rPr lang="en-US" sz="1100" dirty="0" smtClean="0"/>
                        <a:t>, Seoul</a:t>
                      </a:r>
                      <a:endParaRPr lang="ko-KR" altLang="en-US" sz="1100" b="1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0777">
                <a:tc gridSpan="3"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/>
                        <a:t>Period</a:t>
                      </a:r>
                      <a:endParaRPr lang="ko-KR" altLang="en-US" sz="1100" b="1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/>
                </a:tc>
              </a:tr>
              <a:tr h="260777">
                <a:tc gridSpan="3"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/>
                        <a:t>2014.1.1</a:t>
                      </a:r>
                      <a:r>
                        <a:rPr lang="en-US" altLang="ko-KR" sz="1100" b="0" baseline="0" dirty="0" smtClean="0"/>
                        <a:t> 1:00 – 2015.12.31 24:00 (Training Set) &amp; </a:t>
                      </a:r>
                      <a:r>
                        <a:rPr lang="en-US" altLang="ko-KR" sz="1100" b="0" dirty="0" smtClean="0"/>
                        <a:t>2016.1.1</a:t>
                      </a:r>
                      <a:r>
                        <a:rPr lang="en-US" altLang="ko-KR" sz="1100" b="0" baseline="0" dirty="0" smtClean="0"/>
                        <a:t> 1:00 – 2016.12.31 24:00 (Testing Set)</a:t>
                      </a:r>
                      <a:endParaRPr lang="ko-KR" altLang="en-US" sz="1100" b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b="1" dirty="0"/>
                    </a:p>
                  </a:txBody>
                  <a:tcPr/>
                </a:tc>
              </a:tr>
              <a:tr h="260777"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/>
                        <a:t>In</a:t>
                      </a:r>
                      <a:r>
                        <a:rPr lang="en-US" altLang="ko-KR" sz="1100" b="1" baseline="0" dirty="0" smtClean="0"/>
                        <a:t>put Parameters</a:t>
                      </a:r>
                      <a:endParaRPr lang="ko-KR" altLang="en-US" sz="11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/>
                        <a:t>Unit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/>
                        <a:t>Source</a:t>
                      </a:r>
                      <a:endParaRPr lang="ko-KR" altLang="en-US" sz="1100" b="1" dirty="0"/>
                    </a:p>
                  </a:txBody>
                  <a:tcPr/>
                </a:tc>
              </a:tr>
              <a:tr h="2000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Past</a:t>
                      </a:r>
                      <a:r>
                        <a:rPr lang="en-US" altLang="ko-KR" sz="1100" baseline="0" dirty="0" smtClean="0"/>
                        <a:t> 48-h </a:t>
                      </a:r>
                      <a:r>
                        <a:rPr lang="en-US" altLang="ko-KR" sz="1100" dirty="0" smtClean="0"/>
                        <a:t>PM</a:t>
                      </a:r>
                      <a:r>
                        <a:rPr lang="en-US" altLang="ko-KR" sz="1100" baseline="0" dirty="0" smtClean="0"/>
                        <a:t>10 concentration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ug</a:t>
                      </a:r>
                      <a:r>
                        <a:rPr lang="en-US" altLang="ko-KR" sz="1100" dirty="0" smtClean="0"/>
                        <a:t>/m</a:t>
                      </a:r>
                      <a:r>
                        <a:rPr lang="en-US" altLang="ko-KR" sz="1100" baseline="30000" dirty="0" smtClean="0"/>
                        <a:t>3</a:t>
                      </a:r>
                      <a:endParaRPr lang="ko-KR" altLang="en-US" sz="1100" baseline="30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smtClean="0"/>
                        <a:t>91 of PM10 </a:t>
                      </a:r>
                      <a:r>
                        <a:rPr lang="en-US" sz="1100" baseline="0" dirty="0" smtClean="0"/>
                        <a:t>stations </a:t>
                      </a:r>
                      <a:endParaRPr lang="ko-KR" altLang="en-US" sz="1100" baseline="0" dirty="0" smtClean="0"/>
                    </a:p>
                  </a:txBody>
                  <a:tcPr/>
                </a:tc>
              </a:tr>
              <a:tr h="1400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Past</a:t>
                      </a:r>
                      <a:r>
                        <a:rPr lang="en-US" altLang="ko-KR" sz="1100" baseline="0" dirty="0" smtClean="0"/>
                        <a:t> 48-h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>
                          <a:latin typeface="Arial Unicode MS"/>
                          <a:ea typeface="Arial Unicode MS"/>
                          <a:cs typeface="Arial Unicode MS"/>
                        </a:rPr>
                        <a:t>℃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aseline="0" dirty="0" smtClean="0"/>
                        <a:t>8 of </a:t>
                      </a:r>
                      <a:r>
                        <a:rPr lang="en-US" altLang="ko-KR" sz="1100" dirty="0" smtClean="0"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methodological</a:t>
                      </a:r>
                      <a:r>
                        <a:rPr lang="en-US" sz="1100" baseline="0" dirty="0" smtClean="0"/>
                        <a:t> stations</a:t>
                      </a:r>
                      <a:endParaRPr lang="ko-KR" altLang="en-US" sz="1100" dirty="0"/>
                    </a:p>
                  </a:txBody>
                  <a:tcPr/>
                </a:tc>
              </a:tr>
              <a:tr h="151438"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Past</a:t>
                      </a:r>
                      <a:r>
                        <a:rPr lang="en-US" altLang="ko-KR" sz="1100" baseline="0" dirty="0" smtClean="0"/>
                        <a:t> 48-h Humid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%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aseline="0" dirty="0" smtClean="0"/>
                        <a:t>8 of </a:t>
                      </a:r>
                      <a:r>
                        <a:rPr lang="en-US" altLang="ko-KR" sz="1100" dirty="0" smtClean="0"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methodological</a:t>
                      </a:r>
                      <a:r>
                        <a:rPr lang="en-US" sz="1100" baseline="0" dirty="0" smtClean="0"/>
                        <a:t> stations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Past</a:t>
                      </a:r>
                      <a:r>
                        <a:rPr lang="en-US" altLang="ko-KR" sz="1100" baseline="0" dirty="0" smtClean="0"/>
                        <a:t> 48-h Vapor 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hPa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aseline="0" dirty="0" smtClean="0"/>
                        <a:t>8 of </a:t>
                      </a:r>
                      <a:r>
                        <a:rPr lang="en-US" altLang="ko-KR" sz="1100" dirty="0" smtClean="0"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methodological</a:t>
                      </a:r>
                      <a:r>
                        <a:rPr lang="en-US" sz="1100" baseline="0" dirty="0" smtClean="0"/>
                        <a:t> stations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Past</a:t>
                      </a:r>
                      <a:r>
                        <a:rPr lang="en-US" altLang="ko-KR" sz="1100" baseline="0" dirty="0" smtClean="0"/>
                        <a:t> 48-h Wind sin c</a:t>
                      </a:r>
                      <a:r>
                        <a:rPr lang="en-US" sz="1100" dirty="0" smtClean="0"/>
                        <a:t>omponent</a:t>
                      </a:r>
                      <a:endParaRPr lang="en-US" altLang="ko-KR" sz="11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m/s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aseline="0" dirty="0" smtClean="0"/>
                        <a:t>8 of </a:t>
                      </a:r>
                      <a:r>
                        <a:rPr lang="en-US" altLang="ko-KR" sz="1100" dirty="0" smtClean="0"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methodological</a:t>
                      </a:r>
                      <a:r>
                        <a:rPr lang="en-US" sz="1100" baseline="0" dirty="0" smtClean="0"/>
                        <a:t> stations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Past</a:t>
                      </a:r>
                      <a:r>
                        <a:rPr lang="en-US" altLang="ko-KR" sz="1100" baseline="0" dirty="0" smtClean="0"/>
                        <a:t> 48-h Wind </a:t>
                      </a:r>
                      <a:r>
                        <a:rPr lang="en-US" altLang="ko-KR" sz="1100" baseline="0" dirty="0" err="1" smtClean="0"/>
                        <a:t>cos</a:t>
                      </a:r>
                      <a:r>
                        <a:rPr lang="en-US" altLang="ko-KR" sz="1100" baseline="0" dirty="0" smtClean="0"/>
                        <a:t> c</a:t>
                      </a:r>
                      <a:r>
                        <a:rPr lang="en-US" sz="1100" dirty="0" smtClean="0"/>
                        <a:t>omponent</a:t>
                      </a:r>
                      <a:endParaRPr lang="en-US" altLang="ko-KR" sz="11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m/s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100" baseline="0" dirty="0" smtClean="0"/>
                        <a:t>8 of </a:t>
                      </a:r>
                      <a:r>
                        <a:rPr lang="en-US" altLang="ko-KR" sz="1100" dirty="0" smtClean="0">
                          <a:latin typeface="Arial Unicode MS" pitchFamily="50" charset="-127"/>
                          <a:ea typeface="Arial Unicode MS" pitchFamily="50" charset="-127"/>
                          <a:cs typeface="Arial Unicode MS" pitchFamily="50" charset="-127"/>
                        </a:rPr>
                        <a:t>methodological</a:t>
                      </a:r>
                      <a:r>
                        <a:rPr lang="en-US" sz="1100" baseline="0" dirty="0" smtClean="0"/>
                        <a:t> stations</a:t>
                      </a:r>
                      <a:endParaRPr lang="ko-KR" altLang="en-US" sz="1100" dirty="0"/>
                    </a:p>
                  </a:txBody>
                  <a:tcPr/>
                </a:tc>
              </a:tr>
              <a:tr h="1257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/>
                        <a:t>Output Parameters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Next 4-h PM</a:t>
                      </a:r>
                      <a:r>
                        <a:rPr lang="en-US" altLang="ko-KR" sz="1100" baseline="0" dirty="0" smtClean="0"/>
                        <a:t>10 concentration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ug</a:t>
                      </a:r>
                      <a:r>
                        <a:rPr lang="en-US" altLang="ko-KR" sz="1100" dirty="0" smtClean="0"/>
                        <a:t>/m</a:t>
                      </a:r>
                      <a:r>
                        <a:rPr lang="en-US" altLang="ko-KR" sz="1100" baseline="30000" dirty="0" smtClean="0"/>
                        <a:t>3</a:t>
                      </a:r>
                      <a:endParaRPr lang="ko-KR" altLang="en-US" sz="11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/>
                        <a:t>91 of PM10 stations </a:t>
                      </a:r>
                      <a:endParaRPr lang="ko-KR" altLang="en-US" sz="1100" baseline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2000232" y="4559866"/>
            <a:ext cx="550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Training and testing in terms of time series. </a:t>
            </a:r>
            <a:endParaRPr lang="ko-KR" alt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06365" y="5786454"/>
            <a:ext cx="1422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/>
              <a:t>2</a:t>
            </a:r>
            <a:r>
              <a:rPr lang="en-US" altLang="ko-KR" sz="1400" baseline="30000" dirty="0" smtClean="0"/>
              <a:t>nd</a:t>
            </a:r>
            <a:r>
              <a:rPr lang="en-US" altLang="ko-KR" sz="1400" dirty="0" smtClean="0"/>
              <a:t> Window</a:t>
            </a:r>
            <a:endParaRPr lang="ko-KR" alt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00034" y="6072206"/>
            <a:ext cx="1422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/>
              <a:t>3</a:t>
            </a:r>
            <a:r>
              <a:rPr lang="en-US" altLang="ko-KR" sz="1400" baseline="30000" dirty="0" smtClean="0"/>
              <a:t>rd</a:t>
            </a:r>
            <a:r>
              <a:rPr lang="en-US" altLang="ko-KR" sz="1400" dirty="0" smtClean="0"/>
              <a:t> Window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4504342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정육면체 19"/>
          <p:cNvSpPr/>
          <p:nvPr/>
        </p:nvSpPr>
        <p:spPr>
          <a:xfrm>
            <a:off x="6874674" y="3237698"/>
            <a:ext cx="1603618" cy="1533256"/>
          </a:xfrm>
          <a:prstGeom prst="cube">
            <a:avLst>
              <a:gd name="adj" fmla="val 14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정육면체 22"/>
          <p:cNvSpPr/>
          <p:nvPr/>
        </p:nvSpPr>
        <p:spPr>
          <a:xfrm>
            <a:off x="6582543" y="3561830"/>
            <a:ext cx="1603618" cy="1533256"/>
          </a:xfrm>
          <a:prstGeom prst="cube">
            <a:avLst>
              <a:gd name="adj" fmla="val 14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/>
          <p:nvPr/>
        </p:nvCxnSpPr>
        <p:spPr>
          <a:xfrm rot="5400000" flipH="1" flipV="1">
            <a:off x="6804450" y="4203591"/>
            <a:ext cx="372784" cy="31124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정육면체 47"/>
          <p:cNvSpPr/>
          <p:nvPr/>
        </p:nvSpPr>
        <p:spPr>
          <a:xfrm>
            <a:off x="6225353" y="3974103"/>
            <a:ext cx="1603618" cy="1533256"/>
          </a:xfrm>
          <a:prstGeom prst="cube">
            <a:avLst>
              <a:gd name="adj" fmla="val 14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8157" y="4000504"/>
            <a:ext cx="2072273" cy="2049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2"/>
          <p:cNvSpPr txBox="1">
            <a:spLocks/>
          </p:cNvSpPr>
          <p:nvPr/>
        </p:nvSpPr>
        <p:spPr>
          <a:xfrm>
            <a:off x="914400" y="188595"/>
            <a:ext cx="7978775" cy="41402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algn="r" eaLnBrk="0" latinLnBrk="0"/>
            <a:r>
              <a:rPr lang="en-US" altLang="ko-KR" sz="2800" b="1" dirty="0" smtClean="0">
                <a:solidFill>
                  <a:schemeClr val="tx2"/>
                </a:solidFill>
                <a:ea typeface="HY헤드라인M" charset="0"/>
              </a:rPr>
              <a:t>Pre-processing</a:t>
            </a:r>
            <a:endParaRPr lang="ko-KR" altLang="en-US" sz="2800" b="1" dirty="0" smtClean="0">
              <a:solidFill>
                <a:schemeClr val="tx2"/>
              </a:solidFill>
              <a:ea typeface="HY헤드라인M" charset="0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669501-7CBD-40AE-87EA-309AA74DD57C}" type="slidenum">
              <a:rPr lang="ko-KR" altLang="en-US" smtClean="0"/>
              <a:pPr/>
              <a:t>5</a:t>
            </a:fld>
            <a:r>
              <a:rPr lang="ko-KR" altLang="en-US" dirty="0" smtClean="0"/>
              <a:t> </a:t>
            </a:r>
            <a:r>
              <a:rPr lang="en-US" altLang="ko-KR" dirty="0" smtClean="0"/>
              <a:t>/ 32</a:t>
            </a:r>
            <a:endParaRPr lang="ko-KR" altLang="en-US" dirty="0"/>
          </a:p>
        </p:txBody>
      </p:sp>
      <p:sp>
        <p:nvSpPr>
          <p:cNvPr id="227" name="직사각형 5"/>
          <p:cNvSpPr>
            <a:spLocks noChangeArrowheads="1"/>
          </p:cNvSpPr>
          <p:nvPr/>
        </p:nvSpPr>
        <p:spPr bwMode="auto">
          <a:xfrm>
            <a:off x="357188" y="1142984"/>
            <a:ext cx="457200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20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20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Data Mapping</a:t>
            </a:r>
            <a:br>
              <a:rPr lang="en-US" altLang="ko-KR" sz="20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</a:br>
            <a:endParaRPr lang="en-US" altLang="ko-KR" sz="2000" b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buFont typeface="Arial" charset="0"/>
              <a:buChar char="•"/>
            </a:pPr>
            <a:endParaRPr lang="en-US" altLang="ko-KR" sz="2000" b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57188" y="3449803"/>
            <a:ext cx="2357424" cy="2024774"/>
            <a:chOff x="1928806" y="2428868"/>
            <a:chExt cx="4714908" cy="340650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28806" y="2428868"/>
              <a:ext cx="3000408" cy="34065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929214" y="2428868"/>
              <a:ext cx="1714500" cy="149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 l="16553"/>
            <a:stretch>
              <a:fillRect/>
            </a:stretch>
          </p:blipFill>
          <p:spPr bwMode="auto">
            <a:xfrm>
              <a:off x="4929190" y="3921118"/>
              <a:ext cx="1714524" cy="1914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142844" y="1536011"/>
            <a:ext cx="9001158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 smtClean="0">
                <a:ea typeface="맑은 고딕" pitchFamily="50" charset="-127"/>
                <a:cs typeface="Times New Roman" pitchFamily="18" charset="0"/>
              </a:rPr>
              <a:t>1. Convert </a:t>
            </a:r>
            <a:r>
              <a:rPr kumimoji="1" lang="en-US" altLang="ko-KR" b="1" dirty="0" smtClean="0">
                <a:solidFill>
                  <a:srgbClr val="FF0000"/>
                </a:solidFill>
                <a:ea typeface="맑은 고딕" pitchFamily="50" charset="-127"/>
                <a:cs typeface="Times New Roman" pitchFamily="18" charset="0"/>
              </a:rPr>
              <a:t>latitude and longitude of stations </a:t>
            </a:r>
            <a:r>
              <a:rPr kumimoji="1" lang="en-US" altLang="ko-KR" dirty="0" smtClean="0">
                <a:ea typeface="맑은 고딕" pitchFamily="50" charset="-127"/>
                <a:cs typeface="Times New Roman" pitchFamily="18" charset="0"/>
              </a:rPr>
              <a:t>to </a:t>
            </a:r>
            <a:r>
              <a:rPr kumimoji="1" lang="en-US" altLang="ko-KR" b="1" dirty="0" smtClean="0">
                <a:solidFill>
                  <a:srgbClr val="FF0000"/>
                </a:solidFill>
                <a:ea typeface="맑은 고딕" pitchFamily="50" charset="-127"/>
                <a:cs typeface="Times New Roman" pitchFamily="18" charset="0"/>
              </a:rPr>
              <a:t>TM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b="1" dirty="0" smtClean="0">
                <a:solidFill>
                  <a:srgbClr val="FF0000"/>
                </a:solidFill>
                <a:ea typeface="맑은 고딕" pitchFamily="50" charset="-127"/>
                <a:cs typeface="Times New Roman" pitchFamily="18" charset="0"/>
              </a:rPr>
              <a:t>axis (x, y).</a:t>
            </a:r>
            <a:endParaRPr kumimoji="1" lang="ko-KR" altLang="en-US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ea typeface="굴림" pitchFamily="50" charset="-127"/>
              <a:cs typeface="굴림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맑은 고딕" pitchFamily="50" charset="-127"/>
                <a:cs typeface="Times New Roman" pitchFamily="18" charset="0"/>
              </a:rPr>
              <a:t>2.</a:t>
            </a:r>
            <a:r>
              <a:rPr kumimoji="1" lang="en-US" altLang="ko-KR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맑은 고딕" pitchFamily="50" charset="-127"/>
                <a:cs typeface="Times New Roman" pitchFamily="18" charset="0"/>
              </a:rPr>
              <a:t> Scale from TM axis to matrix column and row.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ea typeface="맑은 고딕" pitchFamily="50" charset="-127"/>
              <a:cs typeface="Times New Roman" pitchFamily="18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 smtClean="0">
                <a:ea typeface="맑은 고딕" pitchFamily="50" charset="-127"/>
                <a:cs typeface="Times New Roman" pitchFamily="18" charset="0"/>
              </a:rPr>
              <a:t>f</a:t>
            </a:r>
            <a:r>
              <a:rPr kumimoji="1" lang="en-US" altLang="ko-KR" sz="1600" baseline="0" dirty="0" smtClean="0">
                <a:ea typeface="맑은 고딕" pitchFamily="50" charset="-127"/>
                <a:cs typeface="Times New Roman" pitchFamily="18" charset="0"/>
              </a:rPr>
              <a:t>or </a:t>
            </a:r>
            <a:r>
              <a:rPr kumimoji="1" lang="en-US" altLang="ko-KR" sz="1600" baseline="0" dirty="0" err="1" smtClean="0">
                <a:ea typeface="맑은 고딕" pitchFamily="50" charset="-127"/>
                <a:cs typeface="Times New Roman" pitchFamily="18" charset="0"/>
              </a:rPr>
              <a:t>i</a:t>
            </a:r>
            <a:r>
              <a:rPr kumimoji="1" lang="en-US" altLang="ko-KR" sz="1200" baseline="0" dirty="0" err="1" smtClean="0">
                <a:ea typeface="맑은 고딕" pitchFamily="50" charset="-127"/>
                <a:cs typeface="Times New Roman" pitchFamily="18" charset="0"/>
              </a:rPr>
              <a:t>th</a:t>
            </a:r>
            <a:r>
              <a:rPr kumimoji="1" lang="en-US" altLang="ko-KR" sz="1600" baseline="0" dirty="0" smtClean="0">
                <a:ea typeface="맑은 고딕" pitchFamily="50" charset="-127"/>
                <a:cs typeface="Times New Roman" pitchFamily="18" charset="0"/>
              </a:rPr>
              <a:t> station</a:t>
            </a:r>
            <a:r>
              <a:rPr kumimoji="1" lang="en-US" altLang="ko-KR" baseline="0" dirty="0" smtClean="0">
                <a:ea typeface="맑은 고딕" pitchFamily="50" charset="-127"/>
                <a:cs typeface="Times New Roman" pitchFamily="18" charset="0"/>
              </a:rPr>
              <a:t>,</a:t>
            </a:r>
            <a:endParaRPr kumimoji="1" lang="ko-K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맑은 고딕" pitchFamily="50" charset="-127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dirty="0" smtClean="0">
                <a:ea typeface="맑은 고딕" pitchFamily="50" charset="-127"/>
                <a:cs typeface="Times New Roman" pitchFamily="18" charset="0"/>
              </a:rPr>
              <a:t>3. Map all dataset to 3D tensors (4D tensor).</a:t>
            </a:r>
            <a:endParaRPr kumimoji="1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26" name="정육면체 25"/>
          <p:cNvSpPr/>
          <p:nvPr/>
        </p:nvSpPr>
        <p:spPr>
          <a:xfrm>
            <a:off x="5947182" y="4265177"/>
            <a:ext cx="1603618" cy="1533256"/>
          </a:xfrm>
          <a:prstGeom prst="cube">
            <a:avLst>
              <a:gd name="adj" fmla="val 14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724324" y="3654184"/>
            <a:ext cx="39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….</a:t>
            </a:r>
            <a:endParaRPr lang="ko-KR" altLang="en-US" dirty="0"/>
          </a:p>
        </p:txBody>
      </p:sp>
      <p:cxnSp>
        <p:nvCxnSpPr>
          <p:cNvPr id="32" name="직선 화살표 연결선 31"/>
          <p:cNvCxnSpPr/>
          <p:nvPr/>
        </p:nvCxnSpPr>
        <p:spPr>
          <a:xfrm rot="5400000">
            <a:off x="5135387" y="5206945"/>
            <a:ext cx="1324264" cy="158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rot="10800000">
            <a:off x="5947185" y="5901339"/>
            <a:ext cx="1377770" cy="1589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439799" y="5666590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t= 0</a:t>
            </a:r>
            <a:endParaRPr lang="ko-KR" alt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7725551" y="5402863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t= 1</a:t>
            </a:r>
            <a:endParaRPr lang="ko-KR" alt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8121102" y="4952210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t= n-1</a:t>
            </a:r>
            <a:endParaRPr lang="ko-KR" alt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8406854" y="4644433"/>
            <a:ext cx="71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t= n</a:t>
            </a:r>
            <a:endParaRPr lang="ko-KR" altLang="en-US" sz="1400" dirty="0"/>
          </a:p>
        </p:txBody>
      </p:sp>
      <p:cxnSp>
        <p:nvCxnSpPr>
          <p:cNvPr id="52" name="직선 화살표 연결선 51"/>
          <p:cNvCxnSpPr/>
          <p:nvPr/>
        </p:nvCxnSpPr>
        <p:spPr>
          <a:xfrm rot="5400000">
            <a:off x="5761225" y="4223917"/>
            <a:ext cx="350759" cy="279759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오른쪽 화살표 53"/>
          <p:cNvSpPr/>
          <p:nvPr/>
        </p:nvSpPr>
        <p:spPr>
          <a:xfrm>
            <a:off x="3686712" y="4195628"/>
            <a:ext cx="1428760" cy="96175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mapping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28143" y="6131502"/>
            <a:ext cx="1585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Raw data</a:t>
            </a:r>
            <a:endParaRPr lang="ko-KR" alt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072198" y="5857892"/>
            <a:ext cx="109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column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14942" y="5000636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row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125751" y="4045541"/>
            <a:ext cx="1099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feature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72250" y="6131502"/>
            <a:ext cx="1585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3D tensors</a:t>
            </a:r>
            <a:endParaRPr lang="ko-KR" altLang="en-US" b="1" dirty="0"/>
          </a:p>
        </p:txBody>
      </p:sp>
      <p:graphicFrame>
        <p:nvGraphicFramePr>
          <p:cNvPr id="40" name="개체 39"/>
          <p:cNvGraphicFramePr>
            <a:graphicFrameLocks noChangeAspect="1"/>
          </p:cNvGraphicFramePr>
          <p:nvPr/>
        </p:nvGraphicFramePr>
        <p:xfrm>
          <a:off x="1643042" y="2357438"/>
          <a:ext cx="2817813" cy="357187"/>
        </p:xfrm>
        <a:graphic>
          <a:graphicData uri="http://schemas.openxmlformats.org/presentationml/2006/ole">
            <p:oleObj spid="_x0000_s32769" name="수식" r:id="rId8" imgW="1803240" imgH="228600" progId="">
              <p:embed/>
            </p:oleObj>
          </a:graphicData>
        </a:graphic>
      </p:graphicFrame>
      <p:graphicFrame>
        <p:nvGraphicFramePr>
          <p:cNvPr id="32771" name="Object 3"/>
          <p:cNvGraphicFramePr>
            <a:graphicFrameLocks noChangeAspect="1"/>
          </p:cNvGraphicFramePr>
          <p:nvPr/>
        </p:nvGraphicFramePr>
        <p:xfrm>
          <a:off x="4635481" y="2357438"/>
          <a:ext cx="2916237" cy="357187"/>
        </p:xfrm>
        <a:graphic>
          <a:graphicData uri="http://schemas.openxmlformats.org/presentationml/2006/ole">
            <p:oleObj spid="_x0000_s32771" name="수식" r:id="rId9" imgW="1866600" imgH="228600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504342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914400" y="188595"/>
            <a:ext cx="7978775" cy="41402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algn="r" eaLnBrk="0" latinLnBrk="0"/>
            <a:r>
              <a:rPr lang="en-US" altLang="ko-KR" sz="2800" b="1" dirty="0" smtClean="0">
                <a:solidFill>
                  <a:schemeClr val="tx2"/>
                </a:solidFill>
                <a:ea typeface="HY헤드라인M" charset="0"/>
              </a:rPr>
              <a:t>Fixing missing data</a:t>
            </a:r>
            <a:endParaRPr lang="ko-KR" altLang="en-US" sz="2800" b="1" dirty="0" smtClean="0">
              <a:solidFill>
                <a:schemeClr val="tx2"/>
              </a:solidFill>
              <a:ea typeface="HY헤드라인M" charset="0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669501-7CBD-40AE-87EA-309AA74DD57C}" type="slidenum">
              <a:rPr lang="ko-KR" altLang="en-US" smtClean="0"/>
              <a:pPr/>
              <a:t>6</a:t>
            </a:fld>
            <a:r>
              <a:rPr lang="ko-KR" altLang="en-US" smtClean="0"/>
              <a:t> </a:t>
            </a:r>
            <a:r>
              <a:rPr lang="en-US" altLang="ko-KR" smtClean="0"/>
              <a:t>/ 32</a:t>
            </a:r>
            <a:endParaRPr lang="ko-KR" altLang="en-US" dirty="0"/>
          </a:p>
        </p:txBody>
      </p:sp>
      <p:sp>
        <p:nvSpPr>
          <p:cNvPr id="227" name="직사각형 5"/>
          <p:cNvSpPr>
            <a:spLocks noChangeArrowheads="1"/>
          </p:cNvSpPr>
          <p:nvPr/>
        </p:nvSpPr>
        <p:spPr bwMode="auto">
          <a:xfrm>
            <a:off x="357187" y="1142984"/>
            <a:ext cx="8786813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ko-KR" sz="20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Why do we have to fix missing data correctly?</a:t>
            </a:r>
          </a:p>
          <a:p>
            <a:endParaRPr lang="en-US" altLang="ko-KR" sz="2000" dirty="0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1. There are a lot of missing data on dataset because of many reasons (such as failure of measuring or network).</a:t>
            </a:r>
          </a:p>
          <a:p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So </a:t>
            </a:r>
            <a:r>
              <a:rPr lang="en-US" altLang="ko-KR" sz="2000" b="1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depending on how to fix, wrong training can occur</a:t>
            </a:r>
            <a:r>
              <a:rPr lang="en-US" altLang="ko-KR" sz="20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 </a:t>
            </a:r>
          </a:p>
          <a:p>
            <a:endParaRPr lang="en-US" altLang="ko-KR" sz="2000" dirty="0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2. </a:t>
            </a:r>
            <a:r>
              <a:rPr lang="en-US" altLang="ko-KR" sz="2000" b="1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Especially on </a:t>
            </a:r>
            <a:r>
              <a:rPr lang="en-US" altLang="ko-KR" sz="2000" b="1" dirty="0" err="1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Convolutional</a:t>
            </a:r>
            <a:r>
              <a:rPr lang="en-US" altLang="ko-KR" sz="2000" b="1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LSTM model</a:t>
            </a:r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which all data have to be mapped on 3d tensor. But, spatial distribution between methodological stations and PM stations is different, </a:t>
            </a:r>
            <a:r>
              <a:rPr lang="en-US" altLang="ko-KR" sz="2000" b="1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so some cell can have partial missing feature</a:t>
            </a:r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.</a:t>
            </a:r>
            <a:endParaRPr lang="en-US" altLang="ko-KR" sz="20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buFont typeface="Arial" charset="0"/>
              <a:buChar char="•"/>
            </a:pPr>
            <a:endParaRPr lang="en-US" altLang="ko-KR" sz="20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0" y="1323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/>
            </a:r>
            <a:br>
              <a:rPr kumimoji="1" lang="en-US" altLang="ko-KR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</a:br>
            <a:r>
              <a:rPr kumimoji="1" lang="en-US" altLang="ko-KR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/>
            </a:r>
            <a:br>
              <a:rPr kumimoji="1" lang="en-US" altLang="ko-KR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</a:b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0747" name="Rectangle 2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9" name="Rectangle 2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7" name="Picture 3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5072074"/>
            <a:ext cx="1956185" cy="1198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8" name="Picture 3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9388" y="5072073"/>
            <a:ext cx="1440396" cy="1319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6" name="Picture 3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14942" y="4511157"/>
            <a:ext cx="1714512" cy="1253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5" name="Picture 3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27459" y="4357694"/>
            <a:ext cx="1740580" cy="1192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부등호 28"/>
          <p:cNvSpPr/>
          <p:nvPr/>
        </p:nvSpPr>
        <p:spPr>
          <a:xfrm>
            <a:off x="3929058" y="5000636"/>
            <a:ext cx="1111026" cy="571504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00166" y="6207024"/>
            <a:ext cx="1585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Raw data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4504342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914400" y="188595"/>
            <a:ext cx="7978775" cy="41402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algn="r" eaLnBrk="0" latinLnBrk="0"/>
            <a:r>
              <a:rPr lang="en-US" altLang="ko-KR" sz="2800" b="1" dirty="0" smtClean="0">
                <a:solidFill>
                  <a:schemeClr val="tx2"/>
                </a:solidFill>
                <a:ea typeface="HY헤드라인M" charset="0"/>
              </a:rPr>
              <a:t>Fixing missing data</a:t>
            </a:r>
            <a:endParaRPr lang="ko-KR" altLang="en-US" sz="2800" b="1" dirty="0" smtClean="0">
              <a:solidFill>
                <a:schemeClr val="tx2"/>
              </a:solidFill>
              <a:ea typeface="HY헤드라인M" charset="0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669501-7CBD-40AE-87EA-309AA74DD57C}" type="slidenum">
              <a:rPr lang="ko-KR" altLang="en-US" smtClean="0"/>
              <a:pPr/>
              <a:t>7</a:t>
            </a:fld>
            <a:r>
              <a:rPr lang="ko-KR" altLang="en-US" smtClean="0"/>
              <a:t> </a:t>
            </a:r>
            <a:r>
              <a:rPr lang="en-US" altLang="ko-KR" smtClean="0"/>
              <a:t>/ 32</a:t>
            </a:r>
            <a:endParaRPr lang="ko-KR" altLang="en-US" dirty="0"/>
          </a:p>
        </p:txBody>
      </p:sp>
      <p:sp>
        <p:nvSpPr>
          <p:cNvPr id="227" name="직사각형 5"/>
          <p:cNvSpPr>
            <a:spLocks noChangeArrowheads="1"/>
          </p:cNvSpPr>
          <p:nvPr/>
        </p:nvSpPr>
        <p:spPr bwMode="auto">
          <a:xfrm>
            <a:off x="357188" y="1071546"/>
            <a:ext cx="8215340" cy="59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20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20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Temporal Fixing (Forward-fix)</a:t>
            </a:r>
          </a:p>
          <a:p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- Replace missing value </a:t>
            </a:r>
            <a:r>
              <a:rPr lang="en-US" altLang="ko-KR" sz="200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with</a:t>
            </a:r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200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latest valid data on own station. </a:t>
            </a:r>
          </a:p>
          <a:p>
            <a:endParaRPr lang="en-US" altLang="ko-KR" sz="2000" dirty="0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for data at time t, </a:t>
            </a:r>
          </a:p>
          <a:p>
            <a:endParaRPr lang="en-US" altLang="ko-KR" sz="2000" dirty="0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when t’ is the latest observed time  and</a:t>
            </a:r>
          </a:p>
          <a:p>
            <a:endParaRPr lang="en-US" altLang="ko-KR" sz="2000" dirty="0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sz="200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- But if time interval (t- t’) is bigger, the fixing error can be bigger.</a:t>
            </a:r>
            <a:br>
              <a:rPr lang="en-US" altLang="ko-KR" sz="200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</a:br>
            <a:r>
              <a:rPr lang="en-US" altLang="ko-KR" sz="2000" b="1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endParaRPr lang="en-US" altLang="ko-KR" sz="2000" b="1" dirty="0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sz="20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Spatial Fixing (</a:t>
            </a:r>
            <a:r>
              <a:rPr kumimoji="1" lang="en-US" altLang="ko-KR" sz="2000" b="1" dirty="0" smtClean="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Inverse Distance Weighting, IDW-fix)</a:t>
            </a:r>
            <a:endParaRPr lang="en-US" altLang="ko-KR" sz="2000" b="1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buFontTx/>
              <a:buChar char="-"/>
            </a:pPr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Replace missing value </a:t>
            </a:r>
            <a:r>
              <a:rPr lang="en-US" altLang="ko-KR" sz="200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with weight average of near station’s data.</a:t>
            </a:r>
          </a:p>
          <a:p>
            <a:pPr>
              <a:buFontTx/>
              <a:buChar char="-"/>
            </a:pPr>
            <a:endParaRPr lang="en-US" altLang="ko-KR" sz="2000" dirty="0" smtClean="0">
              <a:solidFill>
                <a:srgbClr val="FF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for data at time t,                                       when</a:t>
            </a:r>
          </a:p>
          <a:p>
            <a:endParaRPr lang="en-US" altLang="ko-KR" sz="2000" dirty="0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endParaRPr lang="en-US" altLang="ko-KR" sz="2000" dirty="0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sz="200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- But some station can have outstanding measured data, compared to near stations. </a:t>
            </a:r>
            <a:endParaRPr lang="en-US" altLang="ko-KR" sz="2000" dirty="0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buFontTx/>
              <a:buChar char="-"/>
            </a:pPr>
            <a:endParaRPr lang="en-US" altLang="ko-KR" sz="2000" dirty="0" smtClean="0">
              <a:solidFill>
                <a:srgbClr val="FF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buFont typeface="Arial" charset="0"/>
              <a:buChar char="•"/>
            </a:pPr>
            <a:endParaRPr lang="en-US" altLang="ko-KR" sz="2000" dirty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0" y="1323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/>
            </a:r>
            <a:br>
              <a:rPr kumimoji="1" lang="en-US" altLang="ko-KR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</a:br>
            <a:r>
              <a:rPr kumimoji="1" lang="en-US" altLang="ko-KR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/>
            </a:r>
            <a:br>
              <a:rPr kumimoji="1" lang="en-US" altLang="ko-KR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</a:b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29190" y="2500306"/>
            <a:ext cx="1713252" cy="620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43" name="Object 23"/>
          <p:cNvGraphicFramePr>
            <a:graphicFrameLocks noChangeAspect="1"/>
          </p:cNvGraphicFramePr>
          <p:nvPr/>
        </p:nvGraphicFramePr>
        <p:xfrm>
          <a:off x="2571736" y="2071678"/>
          <a:ext cx="2257441" cy="357190"/>
        </p:xfrm>
        <a:graphic>
          <a:graphicData uri="http://schemas.openxmlformats.org/presentationml/2006/ole">
            <p:oleObj spid="_x0000_s53250" name="수식" r:id="rId5" imgW="1511300" imgH="241300" progId="">
              <p:embed/>
            </p:oleObj>
          </a:graphicData>
        </a:graphic>
      </p:graphicFrame>
      <p:sp>
        <p:nvSpPr>
          <p:cNvPr id="30747" name="Rectangle 2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9" name="Rectangle 2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3258" name="Object 3"/>
          <p:cNvGraphicFramePr>
            <a:graphicFrameLocks noChangeAspect="1"/>
          </p:cNvGraphicFramePr>
          <p:nvPr/>
        </p:nvGraphicFramePr>
        <p:xfrm>
          <a:off x="2620817" y="4800599"/>
          <a:ext cx="2208360" cy="342913"/>
        </p:xfrm>
        <a:graphic>
          <a:graphicData uri="http://schemas.openxmlformats.org/presentationml/2006/ole">
            <p:oleObj spid="_x0000_s53258" name="수식" r:id="rId6" imgW="1536700" imgH="241300" progId="">
              <p:embed/>
            </p:oleObj>
          </a:graphicData>
        </a:graphic>
      </p:graphicFrame>
      <p:graphicFrame>
        <p:nvGraphicFramePr>
          <p:cNvPr id="53259" name="Object 4"/>
          <p:cNvGraphicFramePr>
            <a:graphicFrameLocks noChangeAspect="1"/>
          </p:cNvGraphicFramePr>
          <p:nvPr/>
        </p:nvGraphicFramePr>
        <p:xfrm>
          <a:off x="5786446" y="4572008"/>
          <a:ext cx="1000132" cy="1000132"/>
        </p:xfrm>
        <a:graphic>
          <a:graphicData uri="http://schemas.openxmlformats.org/presentationml/2006/ole">
            <p:oleObj spid="_x0000_s53259" name="수식" r:id="rId7" imgW="939800" imgH="939800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504342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914400" y="188595"/>
            <a:ext cx="7978775" cy="41402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algn="r" eaLnBrk="0" latinLnBrk="0"/>
            <a:r>
              <a:rPr lang="en-US" altLang="ko-KR" sz="2800" b="1" dirty="0" smtClean="0">
                <a:solidFill>
                  <a:schemeClr val="tx2"/>
                </a:solidFill>
                <a:ea typeface="HY헤드라인M" charset="0"/>
              </a:rPr>
              <a:t>Fixing missing data</a:t>
            </a:r>
            <a:endParaRPr lang="ko-KR" altLang="en-US" sz="2800" b="1" dirty="0" smtClean="0">
              <a:solidFill>
                <a:schemeClr val="tx2"/>
              </a:solidFill>
              <a:ea typeface="HY헤드라인M" charset="0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669501-7CBD-40AE-87EA-309AA74DD57C}" type="slidenum">
              <a:rPr lang="ko-KR" altLang="en-US" smtClean="0"/>
              <a:pPr/>
              <a:t>8</a:t>
            </a:fld>
            <a:r>
              <a:rPr lang="ko-KR" altLang="en-US" smtClean="0"/>
              <a:t> </a:t>
            </a:r>
            <a:r>
              <a:rPr lang="en-US" altLang="ko-KR" smtClean="0"/>
              <a:t>/ 32</a:t>
            </a:r>
            <a:endParaRPr lang="ko-KR" altLang="en-US" dirty="0"/>
          </a:p>
        </p:txBody>
      </p:sp>
      <p:sp>
        <p:nvSpPr>
          <p:cNvPr id="227" name="직사각형 5"/>
          <p:cNvSpPr>
            <a:spLocks noChangeArrowheads="1"/>
          </p:cNvSpPr>
          <p:nvPr/>
        </p:nvSpPr>
        <p:spPr bwMode="auto">
          <a:xfrm>
            <a:off x="357187" y="1071546"/>
            <a:ext cx="8535987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2000" b="1" dirty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r>
              <a:rPr lang="en-US" altLang="ko-KR" sz="2000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Spatiotemporal Fixing </a:t>
            </a:r>
          </a:p>
          <a:p>
            <a:pPr>
              <a:buFontTx/>
              <a:buChar char="-"/>
            </a:pPr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Combine two methods (forward-fix and IDW)</a:t>
            </a:r>
          </a:p>
          <a:p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endParaRPr lang="en-US" altLang="ko-KR" sz="2000" dirty="0" smtClean="0">
              <a:solidFill>
                <a:srgbClr val="FF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for data at time t,</a:t>
            </a:r>
          </a:p>
          <a:p>
            <a:endParaRPr lang="en-US" altLang="ko-KR" sz="2000" dirty="0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and weight                              in range of   </a:t>
            </a:r>
          </a:p>
          <a:p>
            <a:endParaRPr lang="en-US" altLang="ko-KR" sz="2000" dirty="0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when  time interval                                                                    </a:t>
            </a:r>
          </a:p>
          <a:p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          </a:t>
            </a:r>
            <a:endParaRPr lang="en-US" altLang="ko-KR" sz="2000" dirty="0" smtClean="0">
              <a:solidFill>
                <a:srgbClr val="FF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sz="2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- So if the time interval is bigger, the fixed value will be more influenced by  IDW than by forward-fix. </a:t>
            </a:r>
            <a:r>
              <a:rPr lang="en-US" altLang="ko-KR" sz="2000" dirty="0" smtClean="0">
                <a:solidFill>
                  <a:srgbClr val="FF0000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It means that both of fixing methods complement each other.</a:t>
            </a:r>
            <a:endParaRPr lang="en-US" altLang="ko-KR" sz="2000" dirty="0">
              <a:solidFill>
                <a:srgbClr val="FF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0" y="13239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/>
            </a:r>
            <a:br>
              <a:rPr kumimoji="1" lang="en-US" altLang="ko-KR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</a:br>
            <a:r>
              <a:rPr kumimoji="1" lang="en-US" altLang="ko-KR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/>
            </a:r>
            <a:br>
              <a:rPr kumimoji="1" lang="en-US" altLang="ko-KR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</a:b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0747" name="Rectangle 2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9" name="Rectangle 2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6325" name="Object 5"/>
          <p:cNvGraphicFramePr>
            <a:graphicFrameLocks noChangeAspect="1"/>
          </p:cNvGraphicFramePr>
          <p:nvPr/>
        </p:nvGraphicFramePr>
        <p:xfrm>
          <a:off x="2608773" y="1964521"/>
          <a:ext cx="5463689" cy="483670"/>
        </p:xfrm>
        <a:graphic>
          <a:graphicData uri="http://schemas.openxmlformats.org/presentationml/2006/ole">
            <p:oleObj spid="_x0000_s56325" name="수식" r:id="rId4" imgW="2908300" imgH="254000" progId="">
              <p:embed/>
            </p:oleObj>
          </a:graphicData>
        </a:graphic>
      </p:graphicFrame>
      <p:graphicFrame>
        <p:nvGraphicFramePr>
          <p:cNvPr id="56326" name="Object 6"/>
          <p:cNvGraphicFramePr>
            <a:graphicFrameLocks noChangeAspect="1"/>
          </p:cNvGraphicFramePr>
          <p:nvPr/>
        </p:nvGraphicFramePr>
        <p:xfrm>
          <a:off x="1857356" y="2641592"/>
          <a:ext cx="1778000" cy="358775"/>
        </p:xfrm>
        <a:graphic>
          <a:graphicData uri="http://schemas.openxmlformats.org/presentationml/2006/ole">
            <p:oleObj spid="_x0000_s56326" name="수식" r:id="rId5" imgW="1269720" imgH="253800" progId="">
              <p:embed/>
            </p:oleObj>
          </a:graphicData>
        </a:graphic>
      </p:graphicFrame>
      <p:graphicFrame>
        <p:nvGraphicFramePr>
          <p:cNvPr id="56327" name="Object 7"/>
          <p:cNvGraphicFramePr>
            <a:graphicFrameLocks noChangeAspect="1"/>
          </p:cNvGraphicFramePr>
          <p:nvPr/>
        </p:nvGraphicFramePr>
        <p:xfrm>
          <a:off x="5103810" y="2641592"/>
          <a:ext cx="889000" cy="358775"/>
        </p:xfrm>
        <a:graphic>
          <a:graphicData uri="http://schemas.openxmlformats.org/presentationml/2006/ole">
            <p:oleObj spid="_x0000_s56327" name="수식" r:id="rId6" imgW="634680" imgH="253800" progId="">
              <p:embed/>
            </p:oleObj>
          </a:graphicData>
        </a:graphic>
      </p:graphicFrame>
      <p:graphicFrame>
        <p:nvGraphicFramePr>
          <p:cNvPr id="56328" name="Object 8"/>
          <p:cNvGraphicFramePr>
            <a:graphicFrameLocks noChangeAspect="1"/>
          </p:cNvGraphicFramePr>
          <p:nvPr/>
        </p:nvGraphicFramePr>
        <p:xfrm>
          <a:off x="2771768" y="3230564"/>
          <a:ext cx="800100" cy="341312"/>
        </p:xfrm>
        <a:graphic>
          <a:graphicData uri="http://schemas.openxmlformats.org/presentationml/2006/ole">
            <p:oleObj spid="_x0000_s56328" name="수식" r:id="rId7" imgW="571320" imgH="241200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504342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/>
          <p:cNvSpPr txBox="1">
            <a:spLocks/>
          </p:cNvSpPr>
          <p:nvPr/>
        </p:nvSpPr>
        <p:spPr>
          <a:xfrm>
            <a:off x="914400" y="188595"/>
            <a:ext cx="7978775" cy="41402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algn="r" eaLnBrk="0" latinLnBrk="0"/>
            <a:r>
              <a:rPr lang="en-US" altLang="ko-KR" sz="2800" b="1" dirty="0" err="1" smtClean="0">
                <a:solidFill>
                  <a:schemeClr val="tx2"/>
                </a:solidFill>
                <a:ea typeface="HY헤드라인M" charset="0"/>
              </a:rPr>
              <a:t>ConvLSTM</a:t>
            </a:r>
            <a:r>
              <a:rPr lang="en-US" altLang="ko-KR" sz="2800" b="1" dirty="0" smtClean="0">
                <a:solidFill>
                  <a:schemeClr val="tx2"/>
                </a:solidFill>
                <a:ea typeface="HY헤드라인M" charset="0"/>
              </a:rPr>
              <a:t> Model</a:t>
            </a:r>
            <a:endParaRPr lang="ko-KR" altLang="en-US" sz="2800" b="1" dirty="0" smtClean="0">
              <a:solidFill>
                <a:schemeClr val="tx2"/>
              </a:solidFill>
              <a:ea typeface="HY헤드라인M" charset="0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669501-7CBD-40AE-87EA-309AA74DD57C}" type="slidenum">
              <a:rPr lang="ko-KR" altLang="en-US" smtClean="0"/>
              <a:pPr/>
              <a:t>9</a:t>
            </a:fld>
            <a:r>
              <a:rPr lang="ko-KR" altLang="en-US" smtClean="0"/>
              <a:t> </a:t>
            </a:r>
            <a:r>
              <a:rPr lang="en-US" altLang="ko-KR" smtClean="0"/>
              <a:t>/ 32</a:t>
            </a:r>
            <a:endParaRPr lang="ko-KR" altLang="en-US" dirty="0"/>
          </a:p>
        </p:txBody>
      </p:sp>
      <p:sp>
        <p:nvSpPr>
          <p:cNvPr id="30747" name="Rectangle 2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9" name="Rectangle 2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540151" y="1214422"/>
            <a:ext cx="3175254" cy="135732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b="1" dirty="0" smtClean="0"/>
              <a:t>Input</a:t>
            </a:r>
            <a:r>
              <a:rPr lang="en-US" altLang="ko-KR" sz="1200" b="1" dirty="0" smtClean="0"/>
              <a:t/>
            </a:r>
            <a:br>
              <a:rPr lang="en-US" altLang="ko-KR" sz="1200" b="1" dirty="0" smtClean="0"/>
            </a:br>
            <a:r>
              <a:rPr lang="en-US" altLang="ko-KR" sz="1200" b="1" dirty="0" smtClean="0"/>
              <a:t>( 48 27 x 26 x 6)</a:t>
            </a:r>
            <a:endParaRPr lang="en-US" altLang="ko-KR" b="1" dirty="0" smtClean="0"/>
          </a:p>
          <a:p>
            <a:pPr algn="ctr"/>
            <a:endParaRPr lang="en-US" altLang="ko-KR" sz="1200" b="1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5785652" y="2714620"/>
            <a:ext cx="2714644" cy="57150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/>
              <a:t>ConvLSTM</a:t>
            </a:r>
            <a:r>
              <a:rPr lang="en-US" altLang="ko-KR" b="1" dirty="0" smtClean="0"/>
              <a:t> 2D layer</a:t>
            </a:r>
            <a:br>
              <a:rPr lang="en-US" altLang="ko-KR" b="1" dirty="0" smtClean="0"/>
            </a:br>
            <a:r>
              <a:rPr lang="en-US" altLang="ko-KR" sz="1600" b="1" dirty="0" smtClean="0"/>
              <a:t>output : (27 x 26 x 32)</a:t>
            </a:r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5785652" y="4143380"/>
            <a:ext cx="2714644" cy="5715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LSTM Layer</a:t>
            </a:r>
          </a:p>
          <a:p>
            <a:pPr algn="ctr"/>
            <a:r>
              <a:rPr lang="en-US" altLang="ko-KR" sz="1600" b="1" dirty="0" smtClean="0"/>
              <a:t>output : (4 x 200)</a:t>
            </a:r>
            <a:endParaRPr lang="ko-KR" altLang="en-US" sz="1600" b="1" dirty="0"/>
          </a:p>
        </p:txBody>
      </p:sp>
      <p:sp>
        <p:nvSpPr>
          <p:cNvPr id="16" name="직사각형 15"/>
          <p:cNvSpPr/>
          <p:nvPr/>
        </p:nvSpPr>
        <p:spPr>
          <a:xfrm>
            <a:off x="5357818" y="5572140"/>
            <a:ext cx="3571900" cy="4857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Output </a:t>
            </a:r>
          </a:p>
          <a:p>
            <a:pPr algn="ctr"/>
            <a:r>
              <a:rPr lang="en-US" altLang="ko-KR" sz="1200" b="1" dirty="0" smtClean="0"/>
              <a:t>(4 x 91)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785652" y="4857760"/>
            <a:ext cx="2714644" cy="571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Fully-Connected Layer</a:t>
            </a:r>
            <a:br>
              <a:rPr lang="en-US" altLang="ko-KR" b="1" dirty="0" smtClean="0"/>
            </a:br>
            <a:r>
              <a:rPr lang="en-US" altLang="ko-KR" sz="1600" b="1" dirty="0" smtClean="0"/>
              <a:t>output : (4 x 100)</a:t>
            </a:r>
            <a:endParaRPr lang="ko-KR" altLang="en-US" b="1" dirty="0" smtClean="0"/>
          </a:p>
        </p:txBody>
      </p:sp>
      <p:grpSp>
        <p:nvGrpSpPr>
          <p:cNvPr id="3" name="그룹 85"/>
          <p:cNvGrpSpPr/>
          <p:nvPr/>
        </p:nvGrpSpPr>
        <p:grpSpPr>
          <a:xfrm>
            <a:off x="6143636" y="1857364"/>
            <a:ext cx="2110929" cy="550871"/>
            <a:chOff x="5747251" y="1520807"/>
            <a:chExt cx="2110929" cy="550871"/>
          </a:xfrm>
        </p:grpSpPr>
        <p:sp>
          <p:nvSpPr>
            <p:cNvPr id="21" name="정육면체 20"/>
            <p:cNvSpPr/>
            <p:nvPr/>
          </p:nvSpPr>
          <p:spPr>
            <a:xfrm>
              <a:off x="7287249" y="1525797"/>
              <a:ext cx="570931" cy="545881"/>
            </a:xfrm>
            <a:prstGeom prst="cube">
              <a:avLst>
                <a:gd name="adj" fmla="val 1433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정육면체 23"/>
            <p:cNvSpPr/>
            <p:nvPr/>
          </p:nvSpPr>
          <p:spPr>
            <a:xfrm>
              <a:off x="6381572" y="1520807"/>
              <a:ext cx="570931" cy="545881"/>
            </a:xfrm>
            <a:prstGeom prst="cube">
              <a:avLst>
                <a:gd name="adj" fmla="val 1433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정육면체 24"/>
            <p:cNvSpPr/>
            <p:nvPr/>
          </p:nvSpPr>
          <p:spPr>
            <a:xfrm>
              <a:off x="5747251" y="1520807"/>
              <a:ext cx="570931" cy="545881"/>
            </a:xfrm>
            <a:prstGeom prst="cube">
              <a:avLst>
                <a:gd name="adj" fmla="val 1433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00924" y="1520807"/>
              <a:ext cx="141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…</a:t>
              </a:r>
              <a:endParaRPr lang="ko-KR" altLang="en-US" dirty="0"/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5785652" y="3429000"/>
            <a:ext cx="2714644" cy="571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Flatten &amp; Repeat Layer</a:t>
            </a:r>
            <a:br>
              <a:rPr lang="en-US" altLang="ko-KR" b="1" dirty="0" smtClean="0"/>
            </a:br>
            <a:r>
              <a:rPr lang="en-US" altLang="ko-KR" b="1" dirty="0" smtClean="0"/>
              <a:t> </a:t>
            </a:r>
            <a:r>
              <a:rPr lang="en-US" altLang="ko-KR" sz="1600" b="1" dirty="0" smtClean="0"/>
              <a:t>output : (4 x 22464)</a:t>
            </a:r>
            <a:endParaRPr lang="ko-KR" altLang="en-US" sz="1600" b="1" dirty="0"/>
          </a:p>
        </p:txBody>
      </p:sp>
      <p:cxnSp>
        <p:nvCxnSpPr>
          <p:cNvPr id="49" name="직선 화살표 연결선 48"/>
          <p:cNvCxnSpPr>
            <a:stCxn id="37" idx="2"/>
            <a:endCxn id="13" idx="0"/>
          </p:cNvCxnSpPr>
          <p:nvPr/>
        </p:nvCxnSpPr>
        <p:spPr>
          <a:xfrm rot="16200000" flipH="1">
            <a:off x="7063938" y="2635584"/>
            <a:ext cx="142876" cy="15196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38" idx="2"/>
            <a:endCxn id="15" idx="0"/>
          </p:cNvCxnSpPr>
          <p:nvPr/>
        </p:nvCxnSpPr>
        <p:spPr>
          <a:xfrm rot="5400000">
            <a:off x="7071536" y="4071942"/>
            <a:ext cx="142876" cy="1588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5" idx="2"/>
            <a:endCxn id="20" idx="0"/>
          </p:cNvCxnSpPr>
          <p:nvPr/>
        </p:nvCxnSpPr>
        <p:spPr>
          <a:xfrm rot="5400000">
            <a:off x="7071536" y="4786322"/>
            <a:ext cx="142876" cy="1588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20" idx="2"/>
            <a:endCxn id="16" idx="0"/>
          </p:cNvCxnSpPr>
          <p:nvPr/>
        </p:nvCxnSpPr>
        <p:spPr>
          <a:xfrm rot="16200000" flipH="1">
            <a:off x="7071933" y="5500305"/>
            <a:ext cx="142876" cy="794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13" idx="2"/>
            <a:endCxn id="38" idx="0"/>
          </p:cNvCxnSpPr>
          <p:nvPr/>
        </p:nvCxnSpPr>
        <p:spPr>
          <a:xfrm rot="5400000">
            <a:off x="7071536" y="3357562"/>
            <a:ext cx="142876" cy="1588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5"/>
          <p:cNvSpPr>
            <a:spLocks noChangeArrowheads="1"/>
          </p:cNvSpPr>
          <p:nvPr/>
        </p:nvSpPr>
        <p:spPr bwMode="auto">
          <a:xfrm>
            <a:off x="214282" y="697974"/>
            <a:ext cx="5389008" cy="7017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altLang="ko-KR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Input : 4D tensor</a:t>
            </a:r>
          </a:p>
          <a:p>
            <a:pPr>
              <a:buFontTx/>
              <a:buChar char="-"/>
            </a:pPr>
            <a:r>
              <a:rPr lang="en-US" altLang="ko-KR" b="1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(</a:t>
            </a:r>
            <a:r>
              <a:rPr lang="en-US" altLang="ko-KR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48 input-</a:t>
            </a:r>
            <a:r>
              <a:rPr lang="en-US" altLang="ko-KR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timestep</a:t>
            </a:r>
            <a:r>
              <a:rPr lang="en-US" altLang="ko-KR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row, column, feature)</a:t>
            </a:r>
            <a:endParaRPr lang="en-US" dirty="0" smtClean="0"/>
          </a:p>
          <a:p>
            <a:pPr>
              <a:buFontTx/>
              <a:buChar char="-"/>
            </a:pPr>
            <a:endParaRPr lang="en-US" altLang="ko-KR" dirty="0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b="1" dirty="0" smtClean="0"/>
              <a:t> </a:t>
            </a:r>
            <a:r>
              <a:rPr lang="en-US" altLang="ko-KR" b="1" dirty="0" err="1" smtClean="0"/>
              <a:t>ConvLSTM</a:t>
            </a:r>
            <a:r>
              <a:rPr lang="en-US" altLang="ko-KR" b="1" dirty="0" smtClean="0"/>
              <a:t> 2D layer</a:t>
            </a:r>
          </a:p>
          <a:p>
            <a:r>
              <a:rPr lang="en-US" altLang="ko-KR" dirty="0" smtClean="0"/>
              <a:t>- </a:t>
            </a:r>
            <a:r>
              <a:rPr lang="en-US" altLang="ko-KR" b="1" dirty="0" smtClean="0">
                <a:solidFill>
                  <a:srgbClr val="FF0000"/>
                </a:solidFill>
              </a:rPr>
              <a:t>2d kernel (1x1 or 3x3 or 5x5) , 32 of Filters</a:t>
            </a:r>
            <a:r>
              <a:rPr lang="en-US" altLang="ko-KR" dirty="0" smtClean="0"/>
              <a:t>.</a:t>
            </a:r>
          </a:p>
          <a:p>
            <a:r>
              <a:rPr lang="en-US" altLang="ko-KR" b="1" dirty="0" smtClean="0"/>
              <a:t>- </a:t>
            </a:r>
            <a:r>
              <a:rPr lang="en-US" altLang="ko-KR" dirty="0" smtClean="0"/>
              <a:t>This layer is used to encoder.</a:t>
            </a:r>
            <a:br>
              <a:rPr lang="en-US" altLang="ko-KR" dirty="0" smtClean="0"/>
            </a:b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b="1" dirty="0" smtClean="0"/>
              <a:t> Flatten &amp; Repeat Layer</a:t>
            </a:r>
            <a:endParaRPr lang="ko-KR" altLang="en-US" b="1" dirty="0" smtClean="0"/>
          </a:p>
          <a:p>
            <a:r>
              <a:rPr lang="en-US" altLang="ko-KR" b="1" dirty="0" smtClean="0"/>
              <a:t>- </a:t>
            </a:r>
            <a:r>
              <a:rPr lang="en-US" altLang="ko-KR" dirty="0" smtClean="0"/>
              <a:t>Reshape output of </a:t>
            </a:r>
            <a:r>
              <a:rPr lang="en-US" altLang="ko-KR" dirty="0" err="1" smtClean="0"/>
              <a:t>ConvLSTM</a:t>
            </a:r>
            <a:r>
              <a:rPr lang="en-US" altLang="ko-KR" dirty="0" smtClean="0"/>
              <a:t> to 2D tensor,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4 output-</a:t>
            </a:r>
            <a:r>
              <a:rPr lang="en-US" altLang="ko-KR" dirty="0" err="1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timestep</a:t>
            </a:r>
            <a:r>
              <a:rPr lang="en-US" altLang="ko-KR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, (row x column x filter) </a:t>
            </a:r>
            <a:r>
              <a:rPr lang="en-US" altLang="ko-KR" dirty="0" smtClean="0"/>
              <a:t>)</a:t>
            </a:r>
          </a:p>
          <a:p>
            <a:endParaRPr lang="en-US" altLang="ko-KR" b="1" dirty="0" smtClean="0"/>
          </a:p>
          <a:p>
            <a:pPr>
              <a:buFont typeface="Arial" pitchFamily="34" charset="0"/>
              <a:buChar char="•"/>
            </a:pPr>
            <a:r>
              <a:rPr lang="en-US" altLang="ko-KR" b="1" dirty="0" smtClean="0"/>
              <a:t> LSTM Layer</a:t>
            </a:r>
          </a:p>
          <a:p>
            <a:pPr>
              <a:buFontTx/>
              <a:buChar char="-"/>
            </a:pPr>
            <a:r>
              <a:rPr lang="en-US" altLang="ko-KR" b="1" dirty="0" smtClean="0">
                <a:solidFill>
                  <a:srgbClr val="FF0000"/>
                </a:solidFill>
              </a:rPr>
              <a:t> 200 hidden state.</a:t>
            </a:r>
            <a:endParaRPr lang="en-US" altLang="ko-KR" b="1" dirty="0" smtClean="0"/>
          </a:p>
          <a:p>
            <a:pPr>
              <a:buFontTx/>
              <a:buChar char="-"/>
            </a:pPr>
            <a:r>
              <a:rPr lang="en-US" altLang="ko-KR" dirty="0" smtClean="0"/>
              <a:t> This layer is used to decoder.</a:t>
            </a:r>
          </a:p>
          <a:p>
            <a:pPr>
              <a:buFont typeface="Arial" pitchFamily="34" charset="0"/>
              <a:buChar char="•"/>
            </a:pPr>
            <a:endParaRPr lang="en-US" altLang="ko-KR" b="1" dirty="0" smtClean="0"/>
          </a:p>
          <a:p>
            <a:pPr>
              <a:buFont typeface="Arial" pitchFamily="34" charset="0"/>
              <a:buChar char="•"/>
            </a:pPr>
            <a:r>
              <a:rPr lang="en-US" altLang="ko-KR" b="1" dirty="0" smtClean="0"/>
              <a:t> Fully-Connected Layer</a:t>
            </a:r>
          </a:p>
          <a:p>
            <a:pPr>
              <a:buFontTx/>
              <a:buChar char="-"/>
            </a:pPr>
            <a:r>
              <a:rPr lang="en-US" altLang="ko-KR" dirty="0" smtClean="0"/>
              <a:t>This layer add model complexity to develop</a:t>
            </a:r>
          </a:p>
          <a:p>
            <a:r>
              <a:rPr lang="en-US" altLang="ko-KR" dirty="0" smtClean="0"/>
              <a:t> performance. </a:t>
            </a:r>
          </a:p>
          <a:p>
            <a:endParaRPr lang="en-US" altLang="ko-KR" b="1" dirty="0" smtClean="0"/>
          </a:p>
          <a:p>
            <a:pPr>
              <a:buFont typeface="Arial" pitchFamily="34" charset="0"/>
              <a:buChar char="•"/>
            </a:pPr>
            <a:r>
              <a:rPr lang="en-US" altLang="ko-KR" b="1" dirty="0" smtClean="0"/>
              <a:t> Output</a:t>
            </a:r>
            <a:endParaRPr lang="ko-KR" altLang="en-US" b="1" dirty="0" smtClean="0"/>
          </a:p>
          <a:p>
            <a:r>
              <a:rPr lang="en-US" altLang="ko-KR" b="1" dirty="0" smtClean="0"/>
              <a:t>- </a:t>
            </a:r>
            <a:r>
              <a:rPr lang="en-US" altLang="ko-KR" b="1" dirty="0" smtClean="0">
                <a:solidFill>
                  <a:srgbClr val="FF0000"/>
                </a:solidFill>
              </a:rPr>
              <a:t>Next 4-h PM10 concentration of 91 stations</a:t>
            </a:r>
            <a:endParaRPr lang="ko-KR" altLang="en-US" b="1" dirty="0" smtClean="0">
              <a:solidFill>
                <a:srgbClr val="FF0000"/>
              </a:solidFill>
            </a:endParaRPr>
          </a:p>
          <a:p>
            <a:endParaRPr lang="ko-KR" altLang="en-US" b="1" dirty="0" smtClean="0">
              <a:solidFill>
                <a:srgbClr val="FF0000"/>
              </a:solidFill>
            </a:endParaRPr>
          </a:p>
          <a:p>
            <a:endParaRPr lang="ko-KR" altLang="en-US" b="1" dirty="0" smtClean="0"/>
          </a:p>
          <a:p>
            <a:endParaRPr lang="en-US" altLang="ko-KR" dirty="0" smtClean="0"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r>
              <a:rPr lang="en-US" altLang="ko-KR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</a:t>
            </a:r>
            <a:endParaRPr lang="en-US" altLang="ko-KR" dirty="0">
              <a:solidFill>
                <a:srgbClr val="FF0000"/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29322" y="785794"/>
            <a:ext cx="2428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/>
              <a:t>ConvLSTM</a:t>
            </a:r>
            <a:r>
              <a:rPr lang="en-US" altLang="ko-KR" b="1" dirty="0" smtClean="0"/>
              <a:t> Model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4504342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8575"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24955</TotalTime>
  <Pages>6</Pages>
  <Words>1990</Words>
  <Characters>0</Characters>
  <Application>Microsoft Office PowerPoint</Application>
  <DocSecurity>0</DocSecurity>
  <PresentationFormat>화면 슬라이드 쇼(4:3)</PresentationFormat>
  <Lines>0</Lines>
  <Paragraphs>377</Paragraphs>
  <Slides>16</Slides>
  <Notes>16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굴림</vt:lpstr>
      <vt:lpstr>Arial</vt:lpstr>
      <vt:lpstr>Times New Roman</vt:lpstr>
      <vt:lpstr>HY헤드라인M</vt:lpstr>
      <vt:lpstr>맑은 고딕</vt:lpstr>
      <vt:lpstr>Arial Unicode MS</vt:lpstr>
      <vt:lpstr>조선일보명조</vt:lpstr>
      <vt:lpstr>Office 테마</vt:lpstr>
      <vt:lpstr>수식</vt:lpstr>
      <vt:lpstr>Microsoft Office PowerPoint 프레젠테이션</vt:lpstr>
      <vt:lpstr>Hybrid Model of Convolutional LSTM and CNN to Predict Particulate Matter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MSL Template</dc:title>
  <dc:creator>Template</dc:creator>
  <cp:lastModifiedBy>이성구</cp:lastModifiedBy>
  <cp:revision>2673</cp:revision>
  <dcterms:modified xsi:type="dcterms:W3CDTF">2021-04-10T08:00:05Z</dcterms:modified>
</cp:coreProperties>
</file>